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34"/>
  </p:notesMasterIdLst>
  <p:sldIdLst>
    <p:sldId id="256" r:id="rId2"/>
    <p:sldId id="281" r:id="rId3"/>
    <p:sldId id="283" r:id="rId4"/>
    <p:sldId id="284" r:id="rId5"/>
    <p:sldId id="285" r:id="rId6"/>
    <p:sldId id="301" r:id="rId7"/>
    <p:sldId id="287" r:id="rId8"/>
    <p:sldId id="290" r:id="rId9"/>
    <p:sldId id="302" r:id="rId10"/>
    <p:sldId id="291" r:id="rId11"/>
    <p:sldId id="288" r:id="rId12"/>
    <p:sldId id="308" r:id="rId13"/>
    <p:sldId id="309" r:id="rId14"/>
    <p:sldId id="316" r:id="rId15"/>
    <p:sldId id="311" r:id="rId16"/>
    <p:sldId id="312" r:id="rId17"/>
    <p:sldId id="262" r:id="rId18"/>
    <p:sldId id="294" r:id="rId19"/>
    <p:sldId id="304" r:id="rId20"/>
    <p:sldId id="306" r:id="rId21"/>
    <p:sldId id="307" r:id="rId22"/>
    <p:sldId id="298" r:id="rId23"/>
    <p:sldId id="313" r:id="rId24"/>
    <p:sldId id="314" r:id="rId25"/>
    <p:sldId id="315" r:id="rId26"/>
    <p:sldId id="297" r:id="rId27"/>
    <p:sldId id="299" r:id="rId28"/>
    <p:sldId id="303" r:id="rId29"/>
    <p:sldId id="305" r:id="rId30"/>
    <p:sldId id="296" r:id="rId31"/>
    <p:sldId id="300" r:id="rId32"/>
    <p:sldId id="279" r:id="rId33"/>
  </p:sldIdLst>
  <p:sldSz cx="9144000" cy="5143500" type="screen16x9"/>
  <p:notesSz cx="6858000" cy="9144000"/>
  <p:embeddedFontLst>
    <p:embeddedFont>
      <p:font typeface="Exo 2" panose="020B0604020202020204" charset="0"/>
      <p:regular r:id="rId35"/>
      <p:bold r:id="rId36"/>
      <p:italic r:id="rId37"/>
      <p:boldItalic r:id="rId38"/>
    </p:embeddedFont>
    <p:embeddedFont>
      <p:font typeface="Fira Sans Extra Condensed Medium" panose="020B0604020202020204" charset="0"/>
      <p:regular r:id="rId39"/>
      <p:bold r:id="rId40"/>
      <p:italic r:id="rId41"/>
      <p:boldItalic r:id="rId42"/>
    </p:embeddedFont>
    <p:embeddedFont>
      <p:font typeface="Lato" panose="020F0502020204030203" pitchFamily="34" charset="0"/>
      <p:bold r:id="rId43"/>
    </p:embeddedFont>
    <p:embeddedFont>
      <p:font typeface="Nunito Light" pitchFamily="2" charset="0"/>
      <p:regular r:id="rId44"/>
      <p:italic r:id="rId45"/>
    </p:embeddedFont>
    <p:embeddedFont>
      <p:font typeface="Roboto Condensed" panose="02000000000000000000" pitchFamily="2" charset="0"/>
      <p:regular r:id="rId46"/>
      <p:bold r:id="rId47"/>
      <p:italic r:id="rId48"/>
      <p:boldItalic r:id="rId49"/>
    </p:embeddedFont>
    <p:embeddedFont>
      <p:font typeface="Roboto Condensed Light" panose="02000000000000000000" pitchFamily="2"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4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2029577-379F-40E7-9963-CD0CD35C1466}">
  <a:tblStyle styleId="{62029577-379F-40E7-9963-CD0CD35C146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snapToGrid="0">
      <p:cViewPr>
        <p:scale>
          <a:sx n="400" d="100"/>
          <a:sy n="400" d="100"/>
        </p:scale>
        <p:origin x="-7958" y="-803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0255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73578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60388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08727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78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8881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12813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17636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2723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87655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54277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0992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90150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8685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51952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9baafe93df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9baafe93df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83168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71571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9baafe93df_0_10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9baafe93df_0_10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baafe93df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9baafe93df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7230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0163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0815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2092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6568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5675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30614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5">
  <p:cSld name="CUSTOM_17">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8"/>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80" name="Google Shape;80;p18"/>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8"/>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_10">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28"/>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37" name="Google Shape;137;p28"/>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8" name="Google Shape;138;p28"/>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rgbClr val="434343"/>
                </a:solidFill>
                <a:latin typeface="Roboto Condensed Light"/>
                <a:ea typeface="Roboto Condensed Light"/>
                <a:cs typeface="Roboto Condensed Light"/>
                <a:sym typeface="Roboto Condensed Light"/>
              </a:rPr>
              <a:t>CREDITS: This presentation template was created by </a:t>
            </a:r>
            <a:r>
              <a:rPr lang="en" sz="1000" b="1">
                <a:solidFill>
                  <a:srgbClr val="434343"/>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val="tx"/>
                    </a:ext>
                  </a:extLst>
                </a:hlinkClick>
              </a:rPr>
              <a:t>Slidesgo</a:t>
            </a:r>
            <a:r>
              <a:rPr lang="en" sz="1000">
                <a:solidFill>
                  <a:srgbClr val="434343"/>
                </a:solidFill>
                <a:latin typeface="Roboto Condensed Light"/>
                <a:ea typeface="Roboto Condensed Light"/>
                <a:cs typeface="Roboto Condensed Light"/>
                <a:sym typeface="Roboto Condensed Light"/>
              </a:rPr>
              <a:t>, including icons by </a:t>
            </a:r>
            <a:r>
              <a:rPr lang="en" sz="1000" b="1">
                <a:solidFill>
                  <a:srgbClr val="434343"/>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val="tx"/>
                    </a:ext>
                  </a:extLst>
                </a:hlinkClick>
              </a:rPr>
              <a:t>Flaticon</a:t>
            </a:r>
            <a:r>
              <a:rPr lang="en" sz="1000">
                <a:solidFill>
                  <a:srgbClr val="434343"/>
                </a:solidFill>
                <a:latin typeface="Roboto Condensed Light"/>
                <a:ea typeface="Roboto Condensed Light"/>
                <a:cs typeface="Roboto Condensed Light"/>
                <a:sym typeface="Roboto Condensed Light"/>
              </a:rPr>
              <a:t>, and infographics &amp; images by </a:t>
            </a:r>
            <a:r>
              <a:rPr lang="en" sz="1000" b="1">
                <a:solidFill>
                  <a:srgbClr val="434343"/>
                </a:solidFill>
                <a:uFill>
                  <a:noFill/>
                </a:uFill>
                <a:latin typeface="Roboto Condensed"/>
                <a:ea typeface="Roboto Condensed"/>
                <a:cs typeface="Roboto Condensed"/>
                <a:sym typeface="Roboto Condensed"/>
                <a:hlinkClick r:id="rId5">
                  <a:extLst>
                    <a:ext uri="{A12FA001-AC4F-418D-AE19-62706E023703}">
                      <ahyp:hlinkClr xmlns:ahyp="http://schemas.microsoft.com/office/drawing/2018/hyperlinkcolor" val="tx"/>
                    </a:ext>
                  </a:extLst>
                </a:hlinkClick>
              </a:rPr>
              <a:t>Freepik</a:t>
            </a:r>
            <a:r>
              <a:rPr lang="en" sz="1000">
                <a:solidFill>
                  <a:srgbClr val="434343"/>
                </a:solidFill>
                <a:latin typeface="Roboto Condensed Light"/>
                <a:ea typeface="Roboto Condensed Light"/>
                <a:cs typeface="Roboto Condensed Light"/>
                <a:sym typeface="Roboto Condensed Light"/>
              </a:rPr>
              <a:t>. </a:t>
            </a:r>
            <a:endParaRPr sz="1000">
              <a:solidFill>
                <a:srgbClr val="434343"/>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rgbClr val="434343"/>
                </a:solidFill>
                <a:latin typeface="Roboto Condensed"/>
                <a:ea typeface="Roboto Condensed"/>
                <a:cs typeface="Roboto Condensed"/>
                <a:sym typeface="Roboto Condensed"/>
              </a:rPr>
              <a:t>Please keep this slide for attribution.</a:t>
            </a:r>
            <a:endParaRPr sz="900" b="1">
              <a:solidFill>
                <a:srgbClr val="434343"/>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3" name="Google Shape;13;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434343"/>
              </a:buClr>
              <a:buSzPts val="800"/>
              <a:buFont typeface="Nunito Light"/>
              <a:buAutoNum type="arabicPeriod"/>
              <a:defRPr>
                <a:solidFill>
                  <a:srgbClr val="000000"/>
                </a:solidFill>
              </a:defRPr>
            </a:lvl1pPr>
            <a:lvl2pPr marL="914400" lvl="1" indent="-304800" rtl="0">
              <a:spcBef>
                <a:spcPts val="1600"/>
              </a:spcBef>
              <a:spcAft>
                <a:spcPts val="0"/>
              </a:spcAft>
              <a:buClr>
                <a:srgbClr val="434343"/>
              </a:buClr>
              <a:buSzPts val="1200"/>
              <a:buFont typeface="Nunito Light"/>
              <a:buAutoNum type="alphaLcPeriod"/>
              <a:defRPr>
                <a:solidFill>
                  <a:srgbClr val="000000"/>
                </a:solidFill>
              </a:defRPr>
            </a:lvl2pPr>
            <a:lvl3pPr marL="1371600" lvl="2" indent="-304800" rtl="0">
              <a:spcBef>
                <a:spcPts val="1600"/>
              </a:spcBef>
              <a:spcAft>
                <a:spcPts val="0"/>
              </a:spcAft>
              <a:buClr>
                <a:srgbClr val="434343"/>
              </a:buClr>
              <a:buSzPts val="1200"/>
              <a:buFont typeface="Nunito Light"/>
              <a:buAutoNum type="romanLcPeriod"/>
              <a:defRPr>
                <a:solidFill>
                  <a:srgbClr val="000000"/>
                </a:solidFill>
              </a:defRPr>
            </a:lvl3pPr>
            <a:lvl4pPr marL="1828800" lvl="3" indent="-304800" rtl="0">
              <a:spcBef>
                <a:spcPts val="1600"/>
              </a:spcBef>
              <a:spcAft>
                <a:spcPts val="0"/>
              </a:spcAft>
              <a:buClr>
                <a:srgbClr val="434343"/>
              </a:buClr>
              <a:buSzPts val="1200"/>
              <a:buFont typeface="Nunito Light"/>
              <a:buAutoNum type="arabicPeriod"/>
              <a:defRPr>
                <a:solidFill>
                  <a:srgbClr val="000000"/>
                </a:solidFill>
              </a:defRPr>
            </a:lvl4pPr>
            <a:lvl5pPr marL="2286000" lvl="4" indent="-304800" rtl="0">
              <a:spcBef>
                <a:spcPts val="1600"/>
              </a:spcBef>
              <a:spcAft>
                <a:spcPts val="0"/>
              </a:spcAft>
              <a:buClr>
                <a:srgbClr val="434343"/>
              </a:buClr>
              <a:buSzPts val="1200"/>
              <a:buFont typeface="Nunito Light"/>
              <a:buAutoNum type="alphaLcPeriod"/>
              <a:defRPr>
                <a:solidFill>
                  <a:srgbClr val="000000"/>
                </a:solidFill>
              </a:defRPr>
            </a:lvl5pPr>
            <a:lvl6pPr marL="2743200" lvl="5" indent="-304800" rtl="0">
              <a:spcBef>
                <a:spcPts val="1600"/>
              </a:spcBef>
              <a:spcAft>
                <a:spcPts val="0"/>
              </a:spcAft>
              <a:buClr>
                <a:srgbClr val="434343"/>
              </a:buClr>
              <a:buSzPts val="1200"/>
              <a:buFont typeface="Nunito Light"/>
              <a:buAutoNum type="romanLcPeriod"/>
              <a:defRPr>
                <a:solidFill>
                  <a:srgbClr val="000000"/>
                </a:solidFill>
              </a:defRPr>
            </a:lvl6pPr>
            <a:lvl7pPr marL="3200400" lvl="6" indent="-304800" rtl="0">
              <a:spcBef>
                <a:spcPts val="1600"/>
              </a:spcBef>
              <a:spcAft>
                <a:spcPts val="0"/>
              </a:spcAft>
              <a:buClr>
                <a:srgbClr val="434343"/>
              </a:buClr>
              <a:buSzPts val="1200"/>
              <a:buFont typeface="Nunito Light"/>
              <a:buAutoNum type="arabicPeriod"/>
              <a:defRPr>
                <a:solidFill>
                  <a:srgbClr val="000000"/>
                </a:solidFill>
              </a:defRPr>
            </a:lvl7pPr>
            <a:lvl8pPr marL="3657600" lvl="7" indent="-304800" rtl="0">
              <a:spcBef>
                <a:spcPts val="1600"/>
              </a:spcBef>
              <a:spcAft>
                <a:spcPts val="0"/>
              </a:spcAft>
              <a:buClr>
                <a:srgbClr val="434343"/>
              </a:buClr>
              <a:buSzPts val="1200"/>
              <a:buFont typeface="Nunito Light"/>
              <a:buAutoNum type="alphaLcPeriod"/>
              <a:defRPr>
                <a:solidFill>
                  <a:srgbClr val="000000"/>
                </a:solidFill>
              </a:defRPr>
            </a:lvl8pPr>
            <a:lvl9pPr marL="4114800" lvl="8" indent="-304800" rtl="0">
              <a:spcBef>
                <a:spcPts val="1600"/>
              </a:spcBef>
              <a:spcAft>
                <a:spcPts val="1600"/>
              </a:spcAft>
              <a:buClr>
                <a:srgbClr val="434343"/>
              </a:buClr>
              <a:buSzPts val="1200"/>
              <a:buFont typeface="Nunito Light"/>
              <a:buAutoNum type="romanLcPeriod"/>
              <a:defRPr>
                <a:solidFill>
                  <a:srgbClr val="000000"/>
                </a:solidFill>
              </a:defRPr>
            </a:lvl9pPr>
          </a:lstStyle>
          <a:p>
            <a:endParaRPr/>
          </a:p>
        </p:txBody>
      </p:sp>
      <p:sp>
        <p:nvSpPr>
          <p:cNvPr id="17" name="Google Shape;17;p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28" name="Google Shape;28;p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44" name="Google Shape;44;p1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5" name="Google Shape;45;p13"/>
          <p:cNvSpPr txBox="1">
            <a:spLocks noGrp="1"/>
          </p:cNvSpPr>
          <p:nvPr>
            <p:ph type="subTitle" idx="1"/>
          </p:nvPr>
        </p:nvSpPr>
        <p:spPr>
          <a:xfrm>
            <a:off x="690446" y="5802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46" name="Google Shape;46;p1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3" name="Google Shape;53;p13"/>
          <p:cNvSpPr txBox="1">
            <a:spLocks noGrp="1"/>
          </p:cNvSpPr>
          <p:nvPr>
            <p:ph type="subTitle" idx="13"/>
          </p:nvPr>
        </p:nvSpPr>
        <p:spPr>
          <a:xfrm>
            <a:off x="690446" y="15464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4" name="Google Shape;54;p1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5" name="Google Shape;55;p13"/>
          <p:cNvSpPr txBox="1">
            <a:spLocks noGrp="1"/>
          </p:cNvSpPr>
          <p:nvPr>
            <p:ph type="subTitle" idx="15"/>
          </p:nvPr>
        </p:nvSpPr>
        <p:spPr>
          <a:xfrm>
            <a:off x="690446" y="25199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6" name="Google Shape;56;p1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7" name="Google Shape;57;p13"/>
          <p:cNvSpPr txBox="1">
            <a:spLocks noGrp="1"/>
          </p:cNvSpPr>
          <p:nvPr>
            <p:ph type="subTitle" idx="17"/>
          </p:nvPr>
        </p:nvSpPr>
        <p:spPr>
          <a:xfrm>
            <a:off x="6811558" y="21538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58" name="Google Shape;58;p1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9" name="Google Shape;59;p13"/>
          <p:cNvSpPr txBox="1">
            <a:spLocks noGrp="1"/>
          </p:cNvSpPr>
          <p:nvPr>
            <p:ph type="subTitle" idx="19"/>
          </p:nvPr>
        </p:nvSpPr>
        <p:spPr>
          <a:xfrm>
            <a:off x="6811558" y="31777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60" name="Google Shape;60;p1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1" name="Google Shape;61;p13"/>
          <p:cNvSpPr txBox="1">
            <a:spLocks noGrp="1"/>
          </p:cNvSpPr>
          <p:nvPr>
            <p:ph type="subTitle" idx="21"/>
          </p:nvPr>
        </p:nvSpPr>
        <p:spPr>
          <a:xfrm>
            <a:off x="6811558" y="41899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1">
  <p:cSld name="CUSTOM_3">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4" name="Google Shape;64;p14"/>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6" r:id="rId5"/>
    <p:sldLayoutId id="2147483657" r:id="rId6"/>
    <p:sldLayoutId id="2147483658" r:id="rId7"/>
    <p:sldLayoutId id="2147483659" r:id="rId8"/>
    <p:sldLayoutId id="2147483660" r:id="rId9"/>
    <p:sldLayoutId id="2147483664" r:id="rId10"/>
    <p:sldLayoutId id="214748367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6.png"/><Relationship Id="rId5" Type="http://schemas.openxmlformats.org/officeDocument/2006/relationships/image" Target="../media/image15.w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xml"/><Relationship Id="rId1" Type="http://schemas.openxmlformats.org/officeDocument/2006/relationships/vmlDrawing" Target="../drawings/vmlDrawing2.vml"/><Relationship Id="rId5" Type="http://schemas.openxmlformats.org/officeDocument/2006/relationships/image" Target="../media/image18.png"/><Relationship Id="rId4" Type="http://schemas.openxmlformats.org/officeDocument/2006/relationships/image" Target="../media/image17.w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20.wmf"/><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21.png"/><Relationship Id="rId4" Type="http://schemas.openxmlformats.org/officeDocument/2006/relationships/image" Target="../media/image19.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25.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slide" Target="slide32.xml"/><Relationship Id="rId4" Type="http://schemas.openxmlformats.org/officeDocument/2006/relationships/slide" Target="slide17.xml"/></Relationships>
</file>

<file path=ppt/slides/_rels/slide30.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3"/>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IN" dirty="0"/>
              <a:t>EPOCH ESTIMATION USING DMD</a:t>
            </a:r>
            <a:endParaRPr dirty="0"/>
          </a:p>
        </p:txBody>
      </p:sp>
      <p:sp>
        <p:nvSpPr>
          <p:cNvPr id="152" name="Google Shape;152;p33"/>
          <p:cNvSpPr txBox="1">
            <a:spLocks noGrp="1"/>
          </p:cNvSpPr>
          <p:nvPr>
            <p:ph type="subTitle" idx="1"/>
          </p:nvPr>
        </p:nvSpPr>
        <p:spPr>
          <a:xfrm>
            <a:off x="3670681" y="3175999"/>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800" dirty="0"/>
              <a:t>AI IN SPEECH PROCESSING</a:t>
            </a:r>
          </a:p>
          <a:p>
            <a:pPr marL="0" lvl="0" indent="0" algn="r" rtl="0">
              <a:spcBef>
                <a:spcPts val="0"/>
              </a:spcBef>
              <a:spcAft>
                <a:spcPts val="0"/>
              </a:spcAft>
              <a:buNone/>
            </a:pPr>
            <a:r>
              <a:rPr lang="en" sz="1800" dirty="0"/>
              <a:t>21AIE315</a:t>
            </a:r>
            <a:endParaRPr sz="1800" dirty="0"/>
          </a:p>
        </p:txBody>
      </p:sp>
      <p:cxnSp>
        <p:nvCxnSpPr>
          <p:cNvPr id="153" name="Google Shape;153;p33"/>
          <p:cNvCxnSpPr/>
          <p:nvPr/>
        </p:nvCxnSpPr>
        <p:spPr>
          <a:xfrm>
            <a:off x="6677025" y="3176000"/>
            <a:ext cx="2460000" cy="0"/>
          </a:xfrm>
          <a:prstGeom prst="straightConnector1">
            <a:avLst/>
          </a:prstGeom>
          <a:noFill/>
          <a:ln w="9525" cap="flat" cmpd="sng">
            <a:solidFill>
              <a:srgbClr val="434343"/>
            </a:solidFill>
            <a:prstDash val="solid"/>
            <a:round/>
            <a:headEnd type="none" w="med" len="med"/>
            <a:tailEnd type="none" w="med" len="med"/>
          </a:ln>
        </p:spPr>
      </p:cxnSp>
      <p:sp>
        <p:nvSpPr>
          <p:cNvPr id="5" name="Google Shape;152;p33">
            <a:extLst>
              <a:ext uri="{FF2B5EF4-FFF2-40B4-BE49-F238E27FC236}">
                <a16:creationId xmlns:a16="http://schemas.microsoft.com/office/drawing/2014/main" id="{F41FC29F-7207-43DA-94F7-716241B71558}"/>
              </a:ext>
            </a:extLst>
          </p:cNvPr>
          <p:cNvSpPr txBox="1">
            <a:spLocks/>
          </p:cNvSpPr>
          <p:nvPr/>
        </p:nvSpPr>
        <p:spPr>
          <a:xfrm>
            <a:off x="3670681" y="4035552"/>
            <a:ext cx="4352100" cy="45252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434343"/>
              </a:buClr>
              <a:buSzPts val="1200"/>
              <a:buFont typeface="Roboto Condensed Light"/>
              <a:buNone/>
              <a:defRPr sz="14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rgbClr val="434343"/>
              </a:buClr>
              <a:buSzPts val="2800"/>
              <a:buFont typeface="Roboto Condensed Light"/>
              <a:buNone/>
              <a:defRPr sz="28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rgbClr val="434343"/>
              </a:buClr>
              <a:buSzPts val="2800"/>
              <a:buFont typeface="Roboto Condensed Light"/>
              <a:buNone/>
              <a:defRPr sz="28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rgbClr val="434343"/>
              </a:buClr>
              <a:buSzPts val="2800"/>
              <a:buFont typeface="Roboto Condensed Light"/>
              <a:buNone/>
              <a:defRPr sz="28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rgbClr val="434343"/>
              </a:buClr>
              <a:buSzPts val="2800"/>
              <a:buFont typeface="Roboto Condensed Light"/>
              <a:buNone/>
              <a:defRPr sz="28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rgbClr val="434343"/>
              </a:buClr>
              <a:buSzPts val="2800"/>
              <a:buFont typeface="Roboto Condensed Light"/>
              <a:buNone/>
              <a:defRPr sz="28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rgbClr val="434343"/>
              </a:buClr>
              <a:buSzPts val="2800"/>
              <a:buFont typeface="Roboto Condensed Light"/>
              <a:buNone/>
              <a:defRPr sz="28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rgbClr val="434343"/>
              </a:buClr>
              <a:buSzPts val="2800"/>
              <a:buFont typeface="Roboto Condensed Light"/>
              <a:buNone/>
              <a:defRPr sz="28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rgbClr val="434343"/>
              </a:buClr>
              <a:buSzPts val="2800"/>
              <a:buFont typeface="Roboto Condensed Light"/>
              <a:buNone/>
              <a:defRPr sz="2800" b="0" i="0" u="none" strike="noStrike" cap="none">
                <a:solidFill>
                  <a:srgbClr val="434343"/>
                </a:solidFill>
                <a:latin typeface="Roboto Condensed Light"/>
                <a:ea typeface="Roboto Condensed Light"/>
                <a:cs typeface="Roboto Condensed Light"/>
                <a:sym typeface="Roboto Condensed Light"/>
              </a:defRPr>
            </a:lvl9pPr>
          </a:lstStyle>
          <a:p>
            <a:pPr marL="0" indent="0"/>
            <a:r>
              <a:rPr lang="en-IN" sz="1800" dirty="0"/>
              <a:t>TEAM 11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1200"/>
                                        <p:tgtEl>
                                          <p:spTgt spid="1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None/>
            </a:pPr>
            <a:r>
              <a:rPr lang="en-US" sz="2000" b="1" dirty="0">
                <a:solidFill>
                  <a:srgbClr val="434343"/>
                </a:solidFill>
              </a:rPr>
              <a:t>CMU Arctic </a:t>
            </a:r>
            <a:r>
              <a:rPr lang="en-US" sz="2000" dirty="0">
                <a:solidFill>
                  <a:srgbClr val="434343"/>
                </a:solidFill>
              </a:rPr>
              <a:t>Dataset</a:t>
            </a:r>
          </a:p>
          <a:p>
            <a:pPr marL="457200" lvl="0" indent="-228600" algn="l" rtl="0">
              <a:lnSpc>
                <a:spcPct val="100000"/>
              </a:lnSpc>
              <a:spcBef>
                <a:spcPts val="0"/>
              </a:spcBef>
              <a:spcAft>
                <a:spcPts val="0"/>
              </a:spcAft>
              <a:buNone/>
            </a:pPr>
            <a:endParaRPr lang="en-US" sz="2000" dirty="0">
              <a:solidFill>
                <a:srgbClr val="434343"/>
              </a:solidFill>
            </a:endParaRPr>
          </a:p>
          <a:p>
            <a:pPr marL="457200" lvl="0" indent="-228600" algn="l" rtl="0">
              <a:lnSpc>
                <a:spcPct val="100000"/>
              </a:lnSpc>
              <a:spcBef>
                <a:spcPts val="0"/>
              </a:spcBef>
              <a:spcAft>
                <a:spcPts val="0"/>
              </a:spcAft>
              <a:buNone/>
            </a:pPr>
            <a:r>
              <a:rPr lang="en-US" sz="2000" dirty="0">
                <a:solidFill>
                  <a:srgbClr val="434343"/>
                </a:solidFill>
              </a:rPr>
              <a:t>Speech &amp; EGG signal</a:t>
            </a:r>
          </a:p>
          <a:p>
            <a:pPr marL="457200" lvl="0" indent="-228600" algn="l" rtl="0">
              <a:lnSpc>
                <a:spcPct val="100000"/>
              </a:lnSpc>
              <a:spcBef>
                <a:spcPts val="0"/>
              </a:spcBef>
              <a:spcAft>
                <a:spcPts val="0"/>
              </a:spcAft>
              <a:buNone/>
            </a:pPr>
            <a:endParaRPr lang="en-US" sz="2000" dirty="0">
              <a:solidFill>
                <a:srgbClr val="434343"/>
              </a:solidFill>
            </a:endParaRPr>
          </a:p>
          <a:p>
            <a:pPr marL="457200" lvl="0" indent="-228600" algn="l" rtl="0">
              <a:lnSpc>
                <a:spcPct val="100000"/>
              </a:lnSpc>
              <a:spcBef>
                <a:spcPts val="0"/>
              </a:spcBef>
              <a:spcAft>
                <a:spcPts val="0"/>
              </a:spcAft>
              <a:buNone/>
            </a:pPr>
            <a:r>
              <a:rPr lang="en-US" sz="2000" dirty="0">
                <a:solidFill>
                  <a:srgbClr val="434343"/>
                </a:solidFill>
              </a:rPr>
              <a:t>1150 utterances</a:t>
            </a:r>
          </a:p>
          <a:p>
            <a:pPr marL="457200" lvl="0" indent="-228600" algn="l" rtl="0">
              <a:lnSpc>
                <a:spcPct val="100000"/>
              </a:lnSpc>
              <a:spcBef>
                <a:spcPts val="0"/>
              </a:spcBef>
              <a:spcAft>
                <a:spcPts val="0"/>
              </a:spcAft>
              <a:buNone/>
            </a:pPr>
            <a:r>
              <a:rPr lang="en-US" sz="2000" dirty="0">
                <a:solidFill>
                  <a:srgbClr val="434343"/>
                </a:solidFill>
              </a:rPr>
              <a:t>US English</a:t>
            </a:r>
          </a:p>
          <a:p>
            <a:pPr marL="457200" lvl="0" indent="-228600" algn="l" rtl="0">
              <a:lnSpc>
                <a:spcPct val="100000"/>
              </a:lnSpc>
              <a:spcBef>
                <a:spcPts val="0"/>
              </a:spcBef>
              <a:spcAft>
                <a:spcPts val="0"/>
              </a:spcAft>
              <a:buNone/>
            </a:pPr>
            <a:r>
              <a:rPr lang="en-US" sz="2000" dirty="0">
                <a:solidFill>
                  <a:srgbClr val="434343"/>
                </a:solidFill>
              </a:rPr>
              <a:t>Male &amp; Female speakers</a:t>
            </a:r>
          </a:p>
          <a:p>
            <a:pPr marL="457200" lvl="0" indent="-228600" algn="l" rtl="0">
              <a:lnSpc>
                <a:spcPct val="100000"/>
              </a:lnSpc>
              <a:spcBef>
                <a:spcPts val="0"/>
              </a:spcBef>
              <a:spcAft>
                <a:spcPts val="0"/>
              </a:spcAft>
              <a:buNone/>
            </a:pPr>
            <a:endParaRPr lang="en-US" sz="2000" dirty="0">
              <a:solidFill>
                <a:srgbClr val="434343"/>
              </a:solidFill>
            </a:endParaRPr>
          </a:p>
          <a:p>
            <a:pPr marL="457200" lvl="0" indent="-228600" algn="l" rtl="0">
              <a:lnSpc>
                <a:spcPct val="100000"/>
              </a:lnSpc>
              <a:spcBef>
                <a:spcPts val="0"/>
              </a:spcBef>
              <a:spcAft>
                <a:spcPts val="0"/>
              </a:spcAft>
              <a:buNone/>
            </a:pPr>
            <a:r>
              <a:rPr lang="en-US" sz="2000" dirty="0">
                <a:solidFill>
                  <a:srgbClr val="434343"/>
                </a:solidFill>
              </a:rPr>
              <a:t>32 </a:t>
            </a:r>
            <a:r>
              <a:rPr lang="en-US" sz="2000" dirty="0" err="1">
                <a:solidFill>
                  <a:srgbClr val="434343"/>
                </a:solidFill>
              </a:rPr>
              <a:t>KHz</a:t>
            </a:r>
            <a:r>
              <a:rPr lang="en-US" sz="2000" dirty="0">
                <a:solidFill>
                  <a:srgbClr val="434343"/>
                </a:solidFill>
              </a:rPr>
              <a:t> Sampling Frequency</a:t>
            </a:r>
          </a:p>
        </p:txBody>
      </p:sp>
      <p:sp>
        <p:nvSpPr>
          <p:cNvPr id="159" name="Google Shape;159;p34"/>
          <p:cNvSpPr txBox="1">
            <a:spLocks noGrp="1"/>
          </p:cNvSpPr>
          <p:nvPr>
            <p:ph type="ctrTitle"/>
          </p:nvPr>
        </p:nvSpPr>
        <p:spPr>
          <a:xfrm>
            <a:off x="1528922" y="317131"/>
            <a:ext cx="6086155"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DATASET</a:t>
            </a:r>
            <a:endParaRPr dirty="0"/>
          </a:p>
        </p:txBody>
      </p:sp>
      <p:pic>
        <p:nvPicPr>
          <p:cNvPr id="3" name="Picture 2">
            <a:extLst>
              <a:ext uri="{FF2B5EF4-FFF2-40B4-BE49-F238E27FC236}">
                <a16:creationId xmlns:a16="http://schemas.microsoft.com/office/drawing/2014/main" id="{504ECF34-B404-494C-A10D-27E58174F4EF}"/>
              </a:ext>
            </a:extLst>
          </p:cNvPr>
          <p:cNvPicPr>
            <a:picLocks noChangeAspect="1"/>
          </p:cNvPicPr>
          <p:nvPr/>
        </p:nvPicPr>
        <p:blipFill>
          <a:blip r:embed="rId3"/>
          <a:stretch>
            <a:fillRect/>
          </a:stretch>
        </p:blipFill>
        <p:spPr>
          <a:xfrm>
            <a:off x="4810993" y="1263331"/>
            <a:ext cx="3462356" cy="1786039"/>
          </a:xfrm>
          <a:prstGeom prst="rect">
            <a:avLst/>
          </a:prstGeom>
        </p:spPr>
      </p:pic>
    </p:spTree>
    <p:extLst>
      <p:ext uri="{BB962C8B-B14F-4D97-AF65-F5344CB8AC3E}">
        <p14:creationId xmlns:p14="http://schemas.microsoft.com/office/powerpoint/2010/main" val="1195808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6"/>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DMD</a:t>
            </a:r>
            <a:endParaRPr dirty="0"/>
          </a:p>
        </p:txBody>
      </p:sp>
      <p:sp>
        <p:nvSpPr>
          <p:cNvPr id="192" name="Google Shape;192;p36"/>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193" name="Google Shape;193;p36"/>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Dynamic Mode Decomposition</a:t>
            </a:r>
            <a:endParaRPr dirty="0"/>
          </a:p>
        </p:txBody>
      </p:sp>
      <p:cxnSp>
        <p:nvCxnSpPr>
          <p:cNvPr id="194" name="Google Shape;194;p36"/>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12910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1000"/>
                                        <p:tgtEl>
                                          <p:spTgt spid="194"/>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2"/>
                                        </p:tgtEl>
                                        <p:attrNameLst>
                                          <p:attrName>style.visibility</p:attrName>
                                        </p:attrNameLst>
                                      </p:cBhvr>
                                      <p:to>
                                        <p:strVal val="visible"/>
                                      </p:to>
                                    </p:set>
                                    <p:animEffect transition="in" filter="fade">
                                      <p:cBhvr>
                                        <p:cTn id="11"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868597" y="793722"/>
            <a:ext cx="6919200" cy="3510600"/>
          </a:xfrm>
          <a:prstGeom prst="rect">
            <a:avLst/>
          </a:prstGeom>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Font typeface="Arial" panose="020B0604020202020204" pitchFamily="34" charset="0"/>
              <a:buChar char="•"/>
            </a:pPr>
            <a:r>
              <a:rPr lang="en-IN" dirty="0"/>
              <a:t>Dynamic mode decomposition (DMD) is a dimensionality reduction(transformation of data from a high-dimensional space into a low-dimensional space so that the low-dimensional representation retains some meaningful properties of the original data) </a:t>
            </a:r>
            <a:endParaRPr lang="en-US" dirty="0"/>
          </a:p>
          <a:p>
            <a:pPr marL="457200" lvl="0" indent="-228600" algn="l" rtl="0">
              <a:lnSpc>
                <a:spcPct val="100000"/>
              </a:lnSpc>
              <a:spcBef>
                <a:spcPts val="0"/>
              </a:spcBef>
              <a:spcAft>
                <a:spcPts val="0"/>
              </a:spcAft>
              <a:buFont typeface="Arial" panose="020B0604020202020204" pitchFamily="34" charset="0"/>
              <a:buChar char="•"/>
            </a:pPr>
            <a:endParaRPr lang="en-US" dirty="0"/>
          </a:p>
          <a:p>
            <a:pPr marL="457200" lvl="0" indent="-228600" algn="l" rtl="0">
              <a:lnSpc>
                <a:spcPct val="100000"/>
              </a:lnSpc>
              <a:spcBef>
                <a:spcPts val="0"/>
              </a:spcBef>
              <a:spcAft>
                <a:spcPts val="0"/>
              </a:spcAft>
              <a:buFont typeface="Arial" panose="020B0604020202020204" pitchFamily="34" charset="0"/>
              <a:buChar char="•"/>
            </a:pPr>
            <a:r>
              <a:rPr lang="en-US" dirty="0"/>
              <a:t>The dynamic mode decomposition is a data processing algorithm that extracts </a:t>
            </a:r>
            <a:r>
              <a:rPr lang="en-US" b="1" dirty="0"/>
              <a:t>spatial–temporal coherent structures </a:t>
            </a:r>
            <a:r>
              <a:rPr lang="en-US" dirty="0"/>
              <a:t>in a given complex system( high dimensional data) and gives a linear model which evolves over a period of time.</a:t>
            </a:r>
          </a:p>
          <a:p>
            <a:pPr marL="228600" lvl="0" indent="0" algn="l" rtl="0">
              <a:lnSpc>
                <a:spcPct val="100000"/>
              </a:lnSpc>
              <a:spcBef>
                <a:spcPts val="0"/>
              </a:spcBef>
              <a:spcAft>
                <a:spcPts val="0"/>
              </a:spcAft>
              <a:buNone/>
            </a:pPr>
            <a:endParaRPr lang="en-US" dirty="0"/>
          </a:p>
          <a:p>
            <a:pPr marL="457200" lvl="0" indent="-228600" algn="l" rtl="0">
              <a:lnSpc>
                <a:spcPct val="100000"/>
              </a:lnSpc>
              <a:spcBef>
                <a:spcPts val="0"/>
              </a:spcBef>
              <a:spcAft>
                <a:spcPts val="0"/>
              </a:spcAft>
              <a:buFont typeface="Arial" panose="020B0604020202020204" pitchFamily="34" charset="0"/>
              <a:buChar char="•"/>
            </a:pPr>
            <a:r>
              <a:rPr lang="en-US" dirty="0"/>
              <a:t>It is </a:t>
            </a:r>
            <a:r>
              <a:rPr lang="en-US" b="1" dirty="0"/>
              <a:t>an equation-free, data-driven </a:t>
            </a:r>
            <a:r>
              <a:rPr lang="en-US" dirty="0"/>
              <a:t>method that can capture important dynamical effects even without knowing fully, or partially, the underlying governing equations.</a:t>
            </a:r>
          </a:p>
          <a:p>
            <a:pPr marL="457200" lvl="0" indent="-228600" algn="l" rtl="0">
              <a:lnSpc>
                <a:spcPct val="100000"/>
              </a:lnSpc>
              <a:spcBef>
                <a:spcPts val="0"/>
              </a:spcBef>
              <a:spcAft>
                <a:spcPts val="0"/>
              </a:spcAft>
              <a:buFont typeface="Arial" panose="020B0604020202020204" pitchFamily="34" charset="0"/>
              <a:buChar char="•"/>
            </a:pPr>
            <a:endParaRPr lang="en-US" dirty="0"/>
          </a:p>
          <a:p>
            <a:pPr marL="457200" lvl="0" indent="-228600" algn="l" rtl="0">
              <a:lnSpc>
                <a:spcPct val="100000"/>
              </a:lnSpc>
              <a:spcBef>
                <a:spcPts val="0"/>
              </a:spcBef>
              <a:spcAft>
                <a:spcPts val="0"/>
              </a:spcAft>
              <a:buFont typeface="Arial" panose="020B0604020202020204" pitchFamily="34" charset="0"/>
              <a:buChar char="•"/>
            </a:pPr>
            <a:r>
              <a:rPr lang="en-US" dirty="0"/>
              <a:t>Hypermeter involved – r : no of modes.</a:t>
            </a:r>
          </a:p>
          <a:p>
            <a:pPr marL="457200" lvl="0" indent="-228600" algn="l" rtl="0">
              <a:lnSpc>
                <a:spcPct val="100000"/>
              </a:lnSpc>
              <a:spcBef>
                <a:spcPts val="0"/>
              </a:spcBef>
              <a:spcAft>
                <a:spcPts val="0"/>
              </a:spcAft>
              <a:buFont typeface="Arial" panose="020B0604020202020204" pitchFamily="34" charset="0"/>
              <a:buChar char="•"/>
            </a:pPr>
            <a:endParaRPr lang="en-US" dirty="0"/>
          </a:p>
          <a:p>
            <a:pPr indent="-228600">
              <a:lnSpc>
                <a:spcPct val="100000"/>
              </a:lnSpc>
              <a:buFont typeface="Arial" panose="020B0604020202020204" pitchFamily="34" charset="0"/>
              <a:buChar char="•"/>
            </a:pPr>
            <a:r>
              <a:rPr lang="en-US" dirty="0"/>
              <a:t>A dynamic system is described using a governing set of differential equations.</a:t>
            </a:r>
            <a:endParaRPr lang="en-IN" dirty="0"/>
          </a:p>
          <a:p>
            <a:pPr marL="457200" lvl="0" indent="-228600" algn="l" rtl="0">
              <a:lnSpc>
                <a:spcPct val="100000"/>
              </a:lnSpc>
              <a:spcBef>
                <a:spcPts val="0"/>
              </a:spcBef>
              <a:spcAft>
                <a:spcPts val="0"/>
              </a:spcAft>
              <a:buFont typeface="Arial" panose="020B0604020202020204" pitchFamily="34" charset="0"/>
              <a:buChar char="•"/>
            </a:pPr>
            <a:endParaRPr lang="en-US" dirty="0"/>
          </a:p>
          <a:p>
            <a:pPr marL="457200" lvl="0" indent="-228600" algn="l" rtl="0">
              <a:lnSpc>
                <a:spcPct val="100000"/>
              </a:lnSpc>
              <a:spcBef>
                <a:spcPts val="0"/>
              </a:spcBef>
              <a:spcAft>
                <a:spcPts val="0"/>
              </a:spcAft>
              <a:buFont typeface="Arial" panose="020B0604020202020204" pitchFamily="34" charset="0"/>
              <a:buChar char="•"/>
            </a:pPr>
            <a:endParaRPr lang="en-US" dirty="0"/>
          </a:p>
          <a:p>
            <a:pPr marL="457200" lvl="0" indent="-228600" algn="l" rtl="0">
              <a:lnSpc>
                <a:spcPct val="100000"/>
              </a:lnSpc>
              <a:spcBef>
                <a:spcPts val="0"/>
              </a:spcBef>
              <a:spcAft>
                <a:spcPts val="0"/>
              </a:spcAft>
              <a:buFont typeface="Arial" panose="020B0604020202020204" pitchFamily="34" charset="0"/>
              <a:buChar char="•"/>
            </a:pPr>
            <a:endParaRPr lang="en-US" dirty="0"/>
          </a:p>
          <a:p>
            <a:pPr indent="-228600">
              <a:lnSpc>
                <a:spcPct val="100000"/>
              </a:lnSpc>
              <a:buFont typeface="Arial" panose="020B0604020202020204" pitchFamily="34" charset="0"/>
              <a:buChar char="•"/>
            </a:pPr>
            <a:r>
              <a:rPr lang="en-US" dirty="0"/>
              <a:t>In DMD procedure, we construct an approximate linear evolution of the system.</a:t>
            </a:r>
            <a:endParaRPr lang="en-IN" dirty="0"/>
          </a:p>
          <a:p>
            <a:pPr marL="457200" lvl="0" indent="-228600" algn="l" rtl="0">
              <a:lnSpc>
                <a:spcPct val="100000"/>
              </a:lnSpc>
              <a:spcBef>
                <a:spcPts val="0"/>
              </a:spcBef>
              <a:spcAft>
                <a:spcPts val="0"/>
              </a:spcAft>
              <a:buFont typeface="Arial" panose="020B0604020202020204" pitchFamily="34" charset="0"/>
              <a:buChar char="•"/>
            </a:pPr>
            <a:endParaRPr lang="en-US" dirty="0"/>
          </a:p>
          <a:p>
            <a:pPr marL="457200" lvl="0" indent="-228600" algn="l" rtl="0">
              <a:lnSpc>
                <a:spcPct val="100000"/>
              </a:lnSpc>
              <a:spcBef>
                <a:spcPts val="0"/>
              </a:spcBef>
              <a:spcAft>
                <a:spcPts val="0"/>
              </a:spcAft>
              <a:buFont typeface="Arial" panose="020B0604020202020204" pitchFamily="34" charset="0"/>
              <a:buChar char="•"/>
            </a:pPr>
            <a:endParaRPr lang="en-US" sz="1100" dirty="0"/>
          </a:p>
          <a:p>
            <a:pPr marL="457200" lvl="0" indent="-228600" algn="l" rtl="0">
              <a:lnSpc>
                <a:spcPct val="100000"/>
              </a:lnSpc>
              <a:spcBef>
                <a:spcPts val="0"/>
              </a:spcBef>
              <a:spcAft>
                <a:spcPts val="0"/>
              </a:spcAft>
              <a:buFont typeface="Arial" panose="020B0604020202020204" pitchFamily="34" charset="0"/>
              <a:buChar char="•"/>
            </a:pPr>
            <a:endParaRPr lang="en-US" sz="900" dirty="0">
              <a:solidFill>
                <a:srgbClr val="434343"/>
              </a:solidFill>
            </a:endParaRPr>
          </a:p>
        </p:txBody>
      </p:sp>
      <p:sp>
        <p:nvSpPr>
          <p:cNvPr id="159" name="Google Shape;159;p34"/>
          <p:cNvSpPr txBox="1">
            <a:spLocks noGrp="1"/>
          </p:cNvSpPr>
          <p:nvPr>
            <p:ph type="ctrTitle"/>
          </p:nvPr>
        </p:nvSpPr>
        <p:spPr>
          <a:xfrm>
            <a:off x="1528922" y="317131"/>
            <a:ext cx="6086155"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DMD- Basic Theory</a:t>
            </a:r>
            <a:endParaRPr dirty="0"/>
          </a:p>
        </p:txBody>
      </p:sp>
      <p:graphicFrame>
        <p:nvGraphicFramePr>
          <p:cNvPr id="4" name="Object 3">
            <a:extLst>
              <a:ext uri="{FF2B5EF4-FFF2-40B4-BE49-F238E27FC236}">
                <a16:creationId xmlns:a16="http://schemas.microsoft.com/office/drawing/2014/main" id="{629BE21A-BF70-8DD7-F7CB-04113F373AC0}"/>
              </a:ext>
            </a:extLst>
          </p:cNvPr>
          <p:cNvGraphicFramePr>
            <a:graphicFrameLocks noChangeAspect="1"/>
          </p:cNvGraphicFramePr>
          <p:nvPr/>
        </p:nvGraphicFramePr>
        <p:xfrm>
          <a:off x="3144657" y="3489823"/>
          <a:ext cx="918071" cy="513217"/>
        </p:xfrm>
        <a:graphic>
          <a:graphicData uri="http://schemas.openxmlformats.org/presentationml/2006/ole">
            <mc:AlternateContent xmlns:mc="http://schemas.openxmlformats.org/markup-compatibility/2006">
              <mc:Choice xmlns:v="urn:schemas-microsoft-com:vml" Requires="v">
                <p:oleObj spid="_x0000_s1026" name="Equation" r:id="rId4" imgW="711000" imgH="393480" progId="Equation.DSMT4">
                  <p:embed/>
                </p:oleObj>
              </mc:Choice>
              <mc:Fallback>
                <p:oleObj name="Equation" r:id="rId4" imgW="711000" imgH="393480" progId="Equation.DSMT4">
                  <p:embed/>
                  <p:pic>
                    <p:nvPicPr>
                      <p:cNvPr id="4" name="Object 3">
                        <a:extLst>
                          <a:ext uri="{FF2B5EF4-FFF2-40B4-BE49-F238E27FC236}">
                            <a16:creationId xmlns:a16="http://schemas.microsoft.com/office/drawing/2014/main" id="{629BE21A-BF70-8DD7-F7CB-04113F373AC0}"/>
                          </a:ext>
                        </a:extLst>
                      </p:cNvPr>
                      <p:cNvPicPr>
                        <a:picLocks noChangeAspect="1" noChangeArrowheads="1"/>
                      </p:cNvPicPr>
                      <p:nvPr/>
                    </p:nvPicPr>
                    <p:blipFill>
                      <a:blip r:embed="rId5"/>
                      <a:srcRect/>
                      <a:stretch>
                        <a:fillRect/>
                      </a:stretch>
                    </p:blipFill>
                    <p:spPr bwMode="auto">
                      <a:xfrm>
                        <a:off x="3144657" y="3489823"/>
                        <a:ext cx="918071" cy="513217"/>
                      </a:xfrm>
                      <a:prstGeom prst="rect">
                        <a:avLst/>
                      </a:prstGeom>
                      <a:noFill/>
                    </p:spPr>
                  </p:pic>
                </p:oleObj>
              </mc:Fallback>
            </mc:AlternateContent>
          </a:graphicData>
        </a:graphic>
      </p:graphicFrame>
      <p:pic>
        <p:nvPicPr>
          <p:cNvPr id="5" name="Picture 4">
            <a:extLst>
              <a:ext uri="{FF2B5EF4-FFF2-40B4-BE49-F238E27FC236}">
                <a16:creationId xmlns:a16="http://schemas.microsoft.com/office/drawing/2014/main" id="{00D7CA6E-4EB7-6BF9-30E5-E8ED6AB4C706}"/>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3121997" y="4304322"/>
            <a:ext cx="1206200" cy="670949"/>
          </a:xfrm>
          <a:prstGeom prst="rect">
            <a:avLst/>
          </a:prstGeom>
        </p:spPr>
      </p:pic>
    </p:spTree>
    <p:extLst>
      <p:ext uri="{BB962C8B-B14F-4D97-AF65-F5344CB8AC3E}">
        <p14:creationId xmlns:p14="http://schemas.microsoft.com/office/powerpoint/2010/main" val="2164497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78AAD7-CAA6-39D8-31BF-AB15BFD0FAD3}"/>
              </a:ext>
            </a:extLst>
          </p:cNvPr>
          <p:cNvSpPr>
            <a:spLocks noGrp="1"/>
          </p:cNvSpPr>
          <p:nvPr>
            <p:ph type="ctrTitle"/>
          </p:nvPr>
        </p:nvSpPr>
        <p:spPr/>
        <p:txBody>
          <a:bodyPr/>
          <a:lstStyle/>
          <a:p>
            <a:r>
              <a:rPr lang="en-IN" dirty="0"/>
              <a:t>DMD ALGORITHM </a:t>
            </a:r>
          </a:p>
        </p:txBody>
      </p:sp>
      <p:sp>
        <p:nvSpPr>
          <p:cNvPr id="4" name="Rectangle 2">
            <a:extLst>
              <a:ext uri="{FF2B5EF4-FFF2-40B4-BE49-F238E27FC236}">
                <a16:creationId xmlns:a16="http://schemas.microsoft.com/office/drawing/2014/main" id="{AC8714DC-647A-1035-816D-344489DA6101}"/>
              </a:ext>
            </a:extLst>
          </p:cNvPr>
          <p:cNvSpPr>
            <a:spLocks noChangeArrowheads="1"/>
          </p:cNvSpPr>
          <p:nvPr/>
        </p:nvSpPr>
        <p:spPr bwMode="auto">
          <a:xfrm>
            <a:off x="1511815" y="139017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5" name="Object 4">
            <a:extLst>
              <a:ext uri="{FF2B5EF4-FFF2-40B4-BE49-F238E27FC236}">
                <a16:creationId xmlns:a16="http://schemas.microsoft.com/office/drawing/2014/main" id="{58F72507-A6EA-BA15-59E8-643CB8B51604}"/>
              </a:ext>
            </a:extLst>
          </p:cNvPr>
          <p:cNvGraphicFramePr>
            <a:graphicFrameLocks noChangeAspect="1"/>
          </p:cNvGraphicFramePr>
          <p:nvPr/>
        </p:nvGraphicFramePr>
        <p:xfrm>
          <a:off x="1001861" y="1545025"/>
          <a:ext cx="4084638" cy="2454275"/>
        </p:xfrm>
        <a:graphic>
          <a:graphicData uri="http://schemas.openxmlformats.org/presentationml/2006/ole">
            <mc:AlternateContent xmlns:mc="http://schemas.openxmlformats.org/markup-compatibility/2006">
              <mc:Choice xmlns:v="urn:schemas-microsoft-com:vml" Requires="v">
                <p:oleObj spid="_x0000_s2050" name="Equation" r:id="rId3" imgW="4140200" imgH="2489200" progId="Equation.DSMT4">
                  <p:embed/>
                </p:oleObj>
              </mc:Choice>
              <mc:Fallback>
                <p:oleObj name="Equation" r:id="rId3" imgW="4140200" imgH="2489200" progId="Equation.DSMT4">
                  <p:embed/>
                  <p:pic>
                    <p:nvPicPr>
                      <p:cNvPr id="5" name="Object 4">
                        <a:extLst>
                          <a:ext uri="{FF2B5EF4-FFF2-40B4-BE49-F238E27FC236}">
                            <a16:creationId xmlns:a16="http://schemas.microsoft.com/office/drawing/2014/main" id="{58F72507-A6EA-BA15-59E8-643CB8B516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861" y="1545025"/>
                        <a:ext cx="4084638" cy="2454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a:extLst>
              <a:ext uri="{FF2B5EF4-FFF2-40B4-BE49-F238E27FC236}">
                <a16:creationId xmlns:a16="http://schemas.microsoft.com/office/drawing/2014/main" id="{121CC249-3D73-C237-C783-A9A132C0AB1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079729" y="1864148"/>
            <a:ext cx="3513124" cy="1158340"/>
          </a:xfrm>
          <a:prstGeom prst="rect">
            <a:avLst/>
          </a:prstGeom>
        </p:spPr>
      </p:pic>
    </p:spTree>
    <p:extLst>
      <p:ext uri="{BB962C8B-B14F-4D97-AF65-F5344CB8AC3E}">
        <p14:creationId xmlns:p14="http://schemas.microsoft.com/office/powerpoint/2010/main" val="1050526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95B0B58D-8F5C-E019-AC0F-3FC843E91BB5}"/>
              </a:ext>
            </a:extLst>
          </p:cNvPr>
          <p:cNvSpPr>
            <a:spLocks noChangeArrowheads="1"/>
          </p:cNvSpPr>
          <p:nvPr/>
        </p:nvSpPr>
        <p:spPr bwMode="auto">
          <a:xfrm>
            <a:off x="1084385" y="2696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5" name="Object 4">
            <a:extLst>
              <a:ext uri="{FF2B5EF4-FFF2-40B4-BE49-F238E27FC236}">
                <a16:creationId xmlns:a16="http://schemas.microsoft.com/office/drawing/2014/main" id="{B84B32A0-9BC1-FA02-5E74-F6A27B39C5C3}"/>
              </a:ext>
            </a:extLst>
          </p:cNvPr>
          <p:cNvGraphicFramePr>
            <a:graphicFrameLocks noChangeAspect="1"/>
          </p:cNvGraphicFramePr>
          <p:nvPr/>
        </p:nvGraphicFramePr>
        <p:xfrm>
          <a:off x="1084263" y="166688"/>
          <a:ext cx="3946525" cy="4770437"/>
        </p:xfrm>
        <a:graphic>
          <a:graphicData uri="http://schemas.openxmlformats.org/presentationml/2006/ole">
            <mc:AlternateContent xmlns:mc="http://schemas.openxmlformats.org/markup-compatibility/2006">
              <mc:Choice xmlns:v="urn:schemas-microsoft-com:vml" Requires="v">
                <p:oleObj spid="_x0000_s3074" name="Equation" r:id="rId3" imgW="4394160" imgH="5283000" progId="Equation.DSMT4">
                  <p:embed/>
                </p:oleObj>
              </mc:Choice>
              <mc:Fallback>
                <p:oleObj name="Equation" r:id="rId3" imgW="4394160" imgH="5283000" progId="Equation.DSMT4">
                  <p:embed/>
                  <p:pic>
                    <p:nvPicPr>
                      <p:cNvPr id="5" name="Object 4">
                        <a:extLst>
                          <a:ext uri="{FF2B5EF4-FFF2-40B4-BE49-F238E27FC236}">
                            <a16:creationId xmlns:a16="http://schemas.microsoft.com/office/drawing/2014/main" id="{B84B32A0-9BC1-FA02-5E74-F6A27B39C5C3}"/>
                          </a:ext>
                        </a:extLst>
                      </p:cNvPr>
                      <p:cNvPicPr>
                        <a:picLocks noChangeAspect="1" noChangeArrowheads="1"/>
                      </p:cNvPicPr>
                      <p:nvPr/>
                    </p:nvPicPr>
                    <p:blipFill>
                      <a:blip r:embed="rId4"/>
                      <a:srcRect/>
                      <a:stretch>
                        <a:fillRect/>
                      </a:stretch>
                    </p:blipFill>
                    <p:spPr bwMode="auto">
                      <a:xfrm>
                        <a:off x="1084263" y="166688"/>
                        <a:ext cx="3946525" cy="4770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a:extLst>
              <a:ext uri="{FF2B5EF4-FFF2-40B4-BE49-F238E27FC236}">
                <a16:creationId xmlns:a16="http://schemas.microsoft.com/office/drawing/2014/main" id="{4298E4FB-0802-2E53-3A0D-D6F8F36E3F90}"/>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919840" y="1506020"/>
            <a:ext cx="1709807" cy="1899786"/>
          </a:xfrm>
          <a:prstGeom prst="rect">
            <a:avLst/>
          </a:prstGeom>
        </p:spPr>
      </p:pic>
      <p:sp>
        <p:nvSpPr>
          <p:cNvPr id="7" name="Rectangle 6">
            <a:extLst>
              <a:ext uri="{FF2B5EF4-FFF2-40B4-BE49-F238E27FC236}">
                <a16:creationId xmlns:a16="http://schemas.microsoft.com/office/drawing/2014/main" id="{9B817582-BADB-4E10-D46A-BB9C8025017E}"/>
              </a:ext>
            </a:extLst>
          </p:cNvPr>
          <p:cNvSpPr/>
          <p:nvPr/>
        </p:nvSpPr>
        <p:spPr>
          <a:xfrm>
            <a:off x="5517521" y="269630"/>
            <a:ext cx="3301625" cy="8854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a:solidFill>
                  <a:schemeClr val="tx1"/>
                </a:solidFill>
              </a:rPr>
              <a:t>U- </a:t>
            </a:r>
            <a:r>
              <a:rPr lang="en-IN" sz="1000" dirty="0">
                <a:solidFill>
                  <a:schemeClr val="tx1"/>
                </a:solidFill>
              </a:rPr>
              <a:t>dominant coherent structures( contains POD modes.</a:t>
            </a:r>
          </a:p>
          <a:p>
            <a:pPr algn="ctr"/>
            <a:r>
              <a:rPr lang="en-IN" sz="1000" dirty="0">
                <a:solidFill>
                  <a:schemeClr val="tx1"/>
                </a:solidFill>
              </a:rPr>
              <a:t>V- Unitary Matrix</a:t>
            </a:r>
          </a:p>
          <a:p>
            <a:pPr algn="ctr"/>
            <a:endParaRPr lang="en-IN" sz="1000" dirty="0">
              <a:solidFill>
                <a:schemeClr val="tx1"/>
              </a:solidFill>
            </a:endParaRPr>
          </a:p>
          <a:p>
            <a:pPr algn="ctr"/>
            <a:r>
              <a:rPr lang="en-IN" sz="1000" dirty="0">
                <a:solidFill>
                  <a:schemeClr val="tx1"/>
                </a:solidFill>
              </a:rPr>
              <a:t>- Diagonal Matrix</a:t>
            </a:r>
          </a:p>
          <a:p>
            <a:pPr algn="ctr"/>
            <a:endParaRPr lang="en-IN" sz="1000" dirty="0">
              <a:solidFill>
                <a:schemeClr val="tx1"/>
              </a:solidFill>
            </a:endParaRPr>
          </a:p>
        </p:txBody>
      </p:sp>
      <p:sp>
        <p:nvSpPr>
          <p:cNvPr id="10" name="Rectangle 2">
            <a:extLst>
              <a:ext uri="{FF2B5EF4-FFF2-40B4-BE49-F238E27FC236}">
                <a16:creationId xmlns:a16="http://schemas.microsoft.com/office/drawing/2014/main" id="{A5FECA3A-7249-DCAA-6C86-67B1A60CDDDC}"/>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11" name="Object 10">
            <a:extLst>
              <a:ext uri="{FF2B5EF4-FFF2-40B4-BE49-F238E27FC236}">
                <a16:creationId xmlns:a16="http://schemas.microsoft.com/office/drawing/2014/main" id="{9C38D945-F154-4CD7-E9FE-7806593E98BC}"/>
              </a:ext>
            </a:extLst>
          </p:cNvPr>
          <p:cNvGraphicFramePr>
            <a:graphicFrameLocks noChangeAspect="1"/>
          </p:cNvGraphicFramePr>
          <p:nvPr/>
        </p:nvGraphicFramePr>
        <p:xfrm>
          <a:off x="6472988" y="869282"/>
          <a:ext cx="168275" cy="190500"/>
        </p:xfrm>
        <a:graphic>
          <a:graphicData uri="http://schemas.openxmlformats.org/presentationml/2006/ole">
            <mc:AlternateContent xmlns:mc="http://schemas.openxmlformats.org/markup-compatibility/2006">
              <mc:Choice xmlns:v="urn:schemas-microsoft-com:vml" Requires="v">
                <p:oleObj spid="_x0000_s3075" name="Equation" r:id="rId6" imgW="164957" imgH="190335" progId="Equation.DSMT4">
                  <p:embed/>
                </p:oleObj>
              </mc:Choice>
              <mc:Fallback>
                <p:oleObj name="Equation" r:id="rId6" imgW="164957" imgH="190335" progId="Equation.DSMT4">
                  <p:embed/>
                  <p:pic>
                    <p:nvPicPr>
                      <p:cNvPr id="11" name="Object 10">
                        <a:extLst>
                          <a:ext uri="{FF2B5EF4-FFF2-40B4-BE49-F238E27FC236}">
                            <a16:creationId xmlns:a16="http://schemas.microsoft.com/office/drawing/2014/main" id="{9C38D945-F154-4CD7-E9FE-7806593E98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2988" y="869282"/>
                        <a:ext cx="168275" cy="190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76326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6A2C70-CA5B-FA26-A886-316A3101AE71}"/>
              </a:ext>
            </a:extLst>
          </p:cNvPr>
          <p:cNvSpPr>
            <a:spLocks noGrp="1"/>
          </p:cNvSpPr>
          <p:nvPr>
            <p:ph type="body" idx="1"/>
          </p:nvPr>
        </p:nvSpPr>
        <p:spPr/>
        <p:txBody>
          <a:bodyPr/>
          <a:lstStyle/>
          <a:p>
            <a:pPr marL="177800" indent="0">
              <a:lnSpc>
                <a:spcPct val="107000"/>
              </a:lnSpc>
              <a:spcAft>
                <a:spcPts val="800"/>
              </a:spcAft>
              <a:buNone/>
            </a:pPr>
            <a:r>
              <a:rPr lang="en-IN" dirty="0">
                <a:effectLst/>
                <a:latin typeface="Roboto Condensed Light" panose="020B0604020202020204" charset="0"/>
                <a:ea typeface="Roboto Condensed Light" panose="020B0604020202020204" charset="0"/>
                <a:cs typeface="Times New Roman" panose="02020603050405020304" pitchFamily="18" charset="0"/>
              </a:rPr>
              <a:t>Step 1 : Collect the Data.</a:t>
            </a:r>
          </a:p>
          <a:p>
            <a:pPr marL="177800" indent="0">
              <a:lnSpc>
                <a:spcPct val="107000"/>
              </a:lnSpc>
              <a:spcAft>
                <a:spcPts val="800"/>
              </a:spcAft>
              <a:buNone/>
            </a:pPr>
            <a:r>
              <a:rPr lang="en-IN" dirty="0">
                <a:effectLst/>
                <a:latin typeface="Roboto Condensed Light" panose="020B0604020202020204" charset="0"/>
                <a:ea typeface="Roboto Condensed Light" panose="020B0604020202020204" charset="0"/>
                <a:cs typeface="Times New Roman" panose="02020603050405020304" pitchFamily="18" charset="0"/>
              </a:rPr>
              <a:t>Step 2 :  The data is been organized into 2 matrices , X1 and X2.</a:t>
            </a:r>
            <a:r>
              <a:rPr lang="en-IN" dirty="0">
                <a:solidFill>
                  <a:srgbClr val="202122"/>
                </a:solidFill>
                <a:effectLst/>
                <a:latin typeface="Roboto Condensed Light" panose="020B0604020202020204" charset="0"/>
                <a:ea typeface="Roboto Condensed Light" panose="020B0604020202020204" charset="0"/>
                <a:cs typeface="Arial" panose="020B0604020202020204" pitchFamily="34" charset="0"/>
              </a:rPr>
              <a:t> </a:t>
            </a:r>
            <a:r>
              <a:rPr lang="en-IN" dirty="0">
                <a:effectLst/>
                <a:latin typeface="Roboto Condensed Light" panose="020B0604020202020204" charset="0"/>
                <a:ea typeface="Roboto Condensed Light" panose="020B0604020202020204" charset="0"/>
                <a:cs typeface="Times New Roman" panose="02020603050405020304" pitchFamily="18" charset="0"/>
              </a:rPr>
              <a:t>the columns of X1 are the snapshots of the data reshaped into column vectors which evolve in time. Hence the columns are evolving in time along with the dynamics of the system.</a:t>
            </a:r>
          </a:p>
          <a:p>
            <a:pPr marL="177800" indent="0">
              <a:lnSpc>
                <a:spcPct val="107000"/>
              </a:lnSpc>
              <a:spcAft>
                <a:spcPts val="800"/>
              </a:spcAft>
              <a:buNone/>
            </a:pPr>
            <a:r>
              <a:rPr lang="en-IN" dirty="0">
                <a:effectLst/>
                <a:latin typeface="Roboto Condensed Light" panose="020B0604020202020204" charset="0"/>
                <a:ea typeface="Roboto Condensed Light" panose="020B0604020202020204" charset="0"/>
                <a:cs typeface="Times New Roman" panose="02020603050405020304" pitchFamily="18" charset="0"/>
              </a:rPr>
              <a:t>Step 3 : Next X2 is the same data </a:t>
            </a:r>
            <a:r>
              <a:rPr lang="en-IN" dirty="0">
                <a:latin typeface="Roboto Condensed Light" panose="020B0604020202020204" charset="0"/>
                <a:ea typeface="Roboto Condensed Light" panose="020B0604020202020204" charset="0"/>
                <a:cs typeface="Times New Roman" panose="02020603050405020304" pitchFamily="18" charset="0"/>
              </a:rPr>
              <a:t>m</a:t>
            </a:r>
            <a:r>
              <a:rPr lang="en-IN" dirty="0">
                <a:effectLst/>
                <a:latin typeface="Roboto Condensed Light" panose="020B0604020202020204" charset="0"/>
                <a:ea typeface="Roboto Condensed Light" panose="020B0604020202020204" charset="0"/>
                <a:cs typeface="Times New Roman" panose="02020603050405020304" pitchFamily="18" charset="0"/>
              </a:rPr>
              <a:t>atrix, but advanced one time step in the future(shifted 1 dT ahead).</a:t>
            </a:r>
          </a:p>
          <a:p>
            <a:pPr marL="177800" indent="0">
              <a:lnSpc>
                <a:spcPct val="107000"/>
              </a:lnSpc>
              <a:spcAft>
                <a:spcPts val="800"/>
              </a:spcAft>
              <a:buNone/>
            </a:pPr>
            <a:r>
              <a:rPr lang="en-IN" dirty="0">
                <a:effectLst/>
                <a:latin typeface="Roboto Condensed Light" panose="020B0604020202020204" charset="0"/>
                <a:ea typeface="Roboto Condensed Light" panose="020B0604020202020204" charset="0"/>
                <a:cs typeface="Times New Roman" panose="02020603050405020304" pitchFamily="18" charset="0"/>
              </a:rPr>
              <a:t>Step 4 : Now, DMD finds the best fit linear operator A , that maps X2 and X1 and can be expressed as mentioned in </a:t>
            </a:r>
            <a:r>
              <a:rPr lang="en-IN" dirty="0" err="1">
                <a:effectLst/>
                <a:latin typeface="Roboto Condensed Light" panose="020B0604020202020204" charset="0"/>
                <a:ea typeface="Roboto Condensed Light" panose="020B0604020202020204" charset="0"/>
                <a:cs typeface="Times New Roman" panose="02020603050405020304" pitchFamily="18" charset="0"/>
              </a:rPr>
              <a:t>eqn</a:t>
            </a:r>
            <a:r>
              <a:rPr lang="en-IN" dirty="0">
                <a:effectLst/>
                <a:latin typeface="Roboto Condensed Light" panose="020B0604020202020204" charset="0"/>
                <a:ea typeface="Roboto Condensed Light" panose="020B0604020202020204" charset="0"/>
                <a:cs typeface="Times New Roman" panose="02020603050405020304" pitchFamily="18" charset="0"/>
              </a:rPr>
              <a:t>(1)</a:t>
            </a:r>
          </a:p>
          <a:p>
            <a:pPr marL="177800" indent="0">
              <a:lnSpc>
                <a:spcPct val="107000"/>
              </a:lnSpc>
              <a:spcAft>
                <a:spcPts val="800"/>
              </a:spcAft>
              <a:buNone/>
            </a:pPr>
            <a:r>
              <a:rPr lang="en-IN" dirty="0">
                <a:effectLst/>
                <a:latin typeface="Roboto Condensed Light" panose="020B0604020202020204" charset="0"/>
                <a:ea typeface="Roboto Condensed Light" panose="020B0604020202020204" charset="0"/>
                <a:cs typeface="Times New Roman" panose="02020603050405020304" pitchFamily="18" charset="0"/>
              </a:rPr>
              <a:t>Step 5 : DMD approximates the leading(dominating) eigen values and eigen vectors of the A matrix.</a:t>
            </a:r>
          </a:p>
          <a:p>
            <a:pPr marL="177800" indent="0">
              <a:lnSpc>
                <a:spcPct val="107000"/>
              </a:lnSpc>
              <a:spcAft>
                <a:spcPts val="800"/>
              </a:spcAft>
              <a:buNone/>
            </a:pPr>
            <a:r>
              <a:rPr lang="en-IN" dirty="0">
                <a:effectLst/>
                <a:latin typeface="Roboto Condensed Light" panose="020B0604020202020204" charset="0"/>
                <a:ea typeface="Roboto Condensed Light" panose="020B0604020202020204" charset="0"/>
                <a:cs typeface="Times New Roman" panose="02020603050405020304" pitchFamily="18" charset="0"/>
              </a:rPr>
              <a:t>Step 6 : Once we obtain the eigen vectors of the A matrix, it will have the same shape as that of one of the columns of X1 and can be reshaped into a flow field( eigen flow field) – dominant flow field coherent modes.</a:t>
            </a:r>
          </a:p>
          <a:p>
            <a:pPr marL="177800" indent="0">
              <a:lnSpc>
                <a:spcPct val="107000"/>
              </a:lnSpc>
              <a:spcAft>
                <a:spcPts val="800"/>
              </a:spcAft>
              <a:buNone/>
            </a:pPr>
            <a:r>
              <a:rPr lang="en-IN" dirty="0">
                <a:effectLst/>
                <a:latin typeface="Roboto Condensed Light" panose="020B0604020202020204" charset="0"/>
                <a:ea typeface="Roboto Condensed Light" panose="020B0604020202020204" charset="0"/>
                <a:cs typeface="Times New Roman" panose="02020603050405020304" pitchFamily="18" charset="0"/>
              </a:rPr>
              <a:t>Step 7 : Thus we obtain the leading eigen decomposition which gives the spatial temporal modes and the time dynamics(eigen values).</a:t>
            </a:r>
          </a:p>
          <a:p>
            <a:pPr marL="177800" indent="0">
              <a:buNone/>
            </a:pPr>
            <a:r>
              <a:rPr lang="en-IN" dirty="0">
                <a:effectLst/>
                <a:latin typeface="Roboto Condensed Light" panose="020B0604020202020204" charset="0"/>
                <a:ea typeface="Roboto Condensed Light" panose="020B0604020202020204" charset="0"/>
              </a:rPr>
              <a:t>Step 8 : Hence by knowing the leading eigen decomposition of A, we can predict how the system will evolve in the future.</a:t>
            </a:r>
            <a:endParaRPr lang="en-IN" sz="1000" dirty="0">
              <a:latin typeface="Roboto Condensed Light" panose="020B0604020202020204" charset="0"/>
              <a:ea typeface="Roboto Condensed Light" panose="020B0604020202020204" charset="0"/>
            </a:endParaRPr>
          </a:p>
        </p:txBody>
      </p:sp>
      <p:sp>
        <p:nvSpPr>
          <p:cNvPr id="3" name="Title 2">
            <a:extLst>
              <a:ext uri="{FF2B5EF4-FFF2-40B4-BE49-F238E27FC236}">
                <a16:creationId xmlns:a16="http://schemas.microsoft.com/office/drawing/2014/main" id="{5FF5F9E7-FE51-3E8E-E69F-5DC48BFC4DFB}"/>
              </a:ext>
            </a:extLst>
          </p:cNvPr>
          <p:cNvSpPr>
            <a:spLocks noGrp="1"/>
          </p:cNvSpPr>
          <p:nvPr>
            <p:ph type="ctrTitle"/>
          </p:nvPr>
        </p:nvSpPr>
        <p:spPr/>
        <p:txBody>
          <a:bodyPr/>
          <a:lstStyle/>
          <a:p>
            <a:r>
              <a:rPr lang="en-IN" dirty="0"/>
              <a:t>DMD Algorithm</a:t>
            </a:r>
          </a:p>
        </p:txBody>
      </p:sp>
    </p:spTree>
    <p:extLst>
      <p:ext uri="{BB962C8B-B14F-4D97-AF65-F5344CB8AC3E}">
        <p14:creationId xmlns:p14="http://schemas.microsoft.com/office/powerpoint/2010/main" val="4274206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B6EB00-54AC-549F-F3B7-EFB68A465F44}"/>
              </a:ext>
            </a:extLst>
          </p:cNvPr>
          <p:cNvSpPr>
            <a:spLocks noGrp="1"/>
          </p:cNvSpPr>
          <p:nvPr>
            <p:ph type="ctrTitle"/>
          </p:nvPr>
        </p:nvSpPr>
        <p:spPr/>
        <p:txBody>
          <a:bodyPr/>
          <a:lstStyle/>
          <a:p>
            <a:r>
              <a:rPr lang="en-IN" dirty="0"/>
              <a:t>DMD Code</a:t>
            </a:r>
          </a:p>
        </p:txBody>
      </p:sp>
      <p:pic>
        <p:nvPicPr>
          <p:cNvPr id="5" name="Picture 4">
            <a:extLst>
              <a:ext uri="{FF2B5EF4-FFF2-40B4-BE49-F238E27FC236}">
                <a16:creationId xmlns:a16="http://schemas.microsoft.com/office/drawing/2014/main" id="{44AAD7FB-A192-8051-71E5-49746B00A17E}"/>
              </a:ext>
            </a:extLst>
          </p:cNvPr>
          <p:cNvPicPr>
            <a:picLocks noChangeAspect="1"/>
          </p:cNvPicPr>
          <p:nvPr/>
        </p:nvPicPr>
        <p:blipFill>
          <a:blip r:embed="rId2"/>
          <a:stretch>
            <a:fillRect/>
          </a:stretch>
        </p:blipFill>
        <p:spPr>
          <a:xfrm>
            <a:off x="1698593" y="1390598"/>
            <a:ext cx="4671465" cy="2453853"/>
          </a:xfrm>
          <a:prstGeom prst="rect">
            <a:avLst/>
          </a:prstGeom>
        </p:spPr>
      </p:pic>
    </p:spTree>
    <p:extLst>
      <p:ext uri="{BB962C8B-B14F-4D97-AF65-F5344CB8AC3E}">
        <p14:creationId xmlns:p14="http://schemas.microsoft.com/office/powerpoint/2010/main" val="3663909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9"/>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PROPOSED PIPELINE</a:t>
            </a:r>
            <a:endParaRPr dirty="0"/>
          </a:p>
        </p:txBody>
      </p:sp>
      <p:sp>
        <p:nvSpPr>
          <p:cNvPr id="234" name="Google Shape;234;p39"/>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Epoch Estimation</a:t>
            </a:r>
            <a:endParaRPr dirty="0"/>
          </a:p>
        </p:txBody>
      </p:sp>
      <p:sp>
        <p:nvSpPr>
          <p:cNvPr id="235" name="Google Shape;235;p39"/>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cxnSp>
        <p:nvCxnSpPr>
          <p:cNvPr id="236" name="Google Shape;236;p39"/>
          <p:cNvCxnSpPr/>
          <p:nvPr/>
        </p:nvCxnSpPr>
        <p:spPr>
          <a:xfrm>
            <a:off x="7578325" y="4028400"/>
            <a:ext cx="1565700" cy="0"/>
          </a:xfrm>
          <a:prstGeom prst="straightConnector1">
            <a:avLst/>
          </a:prstGeom>
          <a:noFill/>
          <a:ln w="9525" cap="flat" cmpd="sng">
            <a:solidFill>
              <a:srgbClr val="434343"/>
            </a:solidFill>
            <a:prstDash val="solid"/>
            <a:round/>
            <a:headEnd type="none" w="med" len="med"/>
            <a:tailEnd type="none" w="med" len="med"/>
          </a:ln>
        </p:spPr>
      </p:cxnSp>
      <p:grpSp>
        <p:nvGrpSpPr>
          <p:cNvPr id="237" name="Google Shape;237;p39"/>
          <p:cNvGrpSpPr/>
          <p:nvPr/>
        </p:nvGrpSpPr>
        <p:grpSpPr>
          <a:xfrm>
            <a:off x="8089940" y="561326"/>
            <a:ext cx="423413" cy="421569"/>
            <a:chOff x="7703675" y="2541175"/>
            <a:chExt cx="499425" cy="497250"/>
          </a:xfrm>
        </p:grpSpPr>
        <p:sp>
          <p:nvSpPr>
            <p:cNvPr id="238" name="Google Shape;238;p39"/>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9"/>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9"/>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9"/>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9"/>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39">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36"/>
                                        </p:tgtEl>
                                        <p:attrNameLst>
                                          <p:attrName>style.visibility</p:attrName>
                                        </p:attrNameLst>
                                      </p:cBhvr>
                                      <p:to>
                                        <p:strVal val="visible"/>
                                      </p:to>
                                    </p:set>
                                    <p:anim calcmode="lin" valueType="num">
                                      <p:cBhvr additive="base">
                                        <p:cTn id="7" dur="1000"/>
                                        <p:tgtEl>
                                          <p:spTgt spid="236"/>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5"/>
                                        </p:tgtEl>
                                        <p:attrNameLst>
                                          <p:attrName>style.visibility</p:attrName>
                                        </p:attrNameLst>
                                      </p:cBhvr>
                                      <p:to>
                                        <p:strVal val="visible"/>
                                      </p:to>
                                    </p:set>
                                    <p:animEffect transition="in" filter="fade">
                                      <p:cBhvr>
                                        <p:cTn id="11" dur="7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2629580" y="183019"/>
            <a:ext cx="6086155"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PROPOSED PIPELINE</a:t>
            </a:r>
            <a:endParaRPr dirty="0"/>
          </a:p>
        </p:txBody>
      </p:sp>
      <p:sp>
        <p:nvSpPr>
          <p:cNvPr id="6" name="Left Brace 5">
            <a:extLst>
              <a:ext uri="{FF2B5EF4-FFF2-40B4-BE49-F238E27FC236}">
                <a16:creationId xmlns:a16="http://schemas.microsoft.com/office/drawing/2014/main" id="{1B81BBAD-1DC0-435D-82E8-111D11DE2D1D}"/>
              </a:ext>
            </a:extLst>
          </p:cNvPr>
          <p:cNvSpPr/>
          <p:nvPr/>
        </p:nvSpPr>
        <p:spPr>
          <a:xfrm rot="10800000">
            <a:off x="2629580" y="79248"/>
            <a:ext cx="370390" cy="2119942"/>
          </a:xfrm>
          <a:prstGeom prst="leftBrace">
            <a:avLst/>
          </a:prstGeom>
          <a:ln w="28575">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pic>
        <p:nvPicPr>
          <p:cNvPr id="11" name="Picture 10">
            <a:extLst>
              <a:ext uri="{FF2B5EF4-FFF2-40B4-BE49-F238E27FC236}">
                <a16:creationId xmlns:a16="http://schemas.microsoft.com/office/drawing/2014/main" id="{BD7B8A2A-B87D-413B-B87C-A20009BB1EB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581870" y="778632"/>
            <a:ext cx="1124324" cy="701174"/>
          </a:xfrm>
          <a:prstGeom prst="rect">
            <a:avLst/>
          </a:prstGeom>
        </p:spPr>
      </p:pic>
      <p:pic>
        <p:nvPicPr>
          <p:cNvPr id="12" name="Picture 11">
            <a:extLst>
              <a:ext uri="{FF2B5EF4-FFF2-40B4-BE49-F238E27FC236}">
                <a16:creationId xmlns:a16="http://schemas.microsoft.com/office/drawing/2014/main" id="{5E75D646-C9FA-46F5-999F-AC0A07B8462F}"/>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2944770" y="2658156"/>
            <a:ext cx="1014179" cy="645659"/>
          </a:xfrm>
          <a:prstGeom prst="rect">
            <a:avLst/>
          </a:prstGeom>
        </p:spPr>
      </p:pic>
      <p:pic>
        <p:nvPicPr>
          <p:cNvPr id="13" name="Picture 12">
            <a:extLst>
              <a:ext uri="{FF2B5EF4-FFF2-40B4-BE49-F238E27FC236}">
                <a16:creationId xmlns:a16="http://schemas.microsoft.com/office/drawing/2014/main" id="{B68E32A9-F280-4867-B7D4-F93C7DFA8DB2}"/>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7363353" y="2824224"/>
            <a:ext cx="1502853" cy="946200"/>
          </a:xfrm>
          <a:prstGeom prst="rect">
            <a:avLst/>
          </a:prstGeom>
        </p:spPr>
      </p:pic>
      <p:sp>
        <p:nvSpPr>
          <p:cNvPr id="17" name="TextBox 16">
            <a:extLst>
              <a:ext uri="{FF2B5EF4-FFF2-40B4-BE49-F238E27FC236}">
                <a16:creationId xmlns:a16="http://schemas.microsoft.com/office/drawing/2014/main" id="{CA1FD08E-49EB-4BFC-9877-DF5978926168}"/>
              </a:ext>
            </a:extLst>
          </p:cNvPr>
          <p:cNvSpPr txBox="1"/>
          <p:nvPr/>
        </p:nvSpPr>
        <p:spPr>
          <a:xfrm>
            <a:off x="6013047" y="2035101"/>
            <a:ext cx="992244" cy="430887"/>
          </a:xfrm>
          <a:prstGeom prst="rect">
            <a:avLst/>
          </a:prstGeom>
          <a:noFill/>
        </p:spPr>
        <p:txBody>
          <a:bodyPr wrap="square">
            <a:spAutoFit/>
          </a:bodyPr>
          <a:lstStyle/>
          <a:p>
            <a:r>
              <a:rPr lang="en-IN" sz="1100" b="1" dirty="0"/>
              <a:t>avg_F0 =</a:t>
            </a:r>
          </a:p>
          <a:p>
            <a:r>
              <a:rPr lang="en-IN" sz="1100" b="1" dirty="0"/>
              <a:t>   41.2004</a:t>
            </a:r>
          </a:p>
        </p:txBody>
      </p:sp>
      <p:sp>
        <p:nvSpPr>
          <p:cNvPr id="20" name="TextBox 19">
            <a:extLst>
              <a:ext uri="{FF2B5EF4-FFF2-40B4-BE49-F238E27FC236}">
                <a16:creationId xmlns:a16="http://schemas.microsoft.com/office/drawing/2014/main" id="{ECB04A9F-C473-4E32-BD31-6F8B8E632134}"/>
              </a:ext>
            </a:extLst>
          </p:cNvPr>
          <p:cNvSpPr txBox="1"/>
          <p:nvPr/>
        </p:nvSpPr>
        <p:spPr>
          <a:xfrm>
            <a:off x="7224795" y="4226443"/>
            <a:ext cx="1199306" cy="769441"/>
          </a:xfrm>
          <a:prstGeom prst="rect">
            <a:avLst/>
          </a:prstGeom>
          <a:noFill/>
        </p:spPr>
        <p:txBody>
          <a:bodyPr wrap="square">
            <a:spAutoFit/>
          </a:bodyPr>
          <a:lstStyle/>
          <a:p>
            <a:r>
              <a:rPr lang="en-IN" sz="1100" b="1" dirty="0" err="1"/>
              <a:t>needed_freq</a:t>
            </a:r>
            <a:r>
              <a:rPr lang="en-IN" sz="1100" b="1" dirty="0"/>
              <a:t> =</a:t>
            </a:r>
          </a:p>
          <a:p>
            <a:r>
              <a:rPr lang="en-IN" sz="1100" b="1" dirty="0"/>
              <a:t>     39.0625   </a:t>
            </a:r>
          </a:p>
          <a:p>
            <a:r>
              <a:rPr lang="en-IN" sz="1100" b="1" dirty="0"/>
              <a:t>     70.3125  </a:t>
            </a:r>
          </a:p>
          <a:p>
            <a:r>
              <a:rPr lang="en-IN" sz="1100" b="1" dirty="0"/>
              <a:t>   117.1875</a:t>
            </a:r>
          </a:p>
        </p:txBody>
      </p:sp>
      <p:pic>
        <p:nvPicPr>
          <p:cNvPr id="14" name="Picture 13">
            <a:extLst>
              <a:ext uri="{FF2B5EF4-FFF2-40B4-BE49-F238E27FC236}">
                <a16:creationId xmlns:a16="http://schemas.microsoft.com/office/drawing/2014/main" id="{BA3D6A68-5B89-43CB-AD31-2F3CBE846BDF}"/>
              </a:ext>
            </a:extLst>
          </p:cNvPr>
          <p:cNvPicPr>
            <a:picLocks noChangeAspect="1"/>
          </p:cNvPicPr>
          <p:nvPr/>
        </p:nvPicPr>
        <p:blipFill rotWithShape="1">
          <a:blip r:embed="rId6"/>
          <a:srcRect b="57685"/>
          <a:stretch/>
        </p:blipFill>
        <p:spPr>
          <a:xfrm>
            <a:off x="3958949" y="1039366"/>
            <a:ext cx="3530513" cy="3852758"/>
          </a:xfrm>
          <a:prstGeom prst="rect">
            <a:avLst/>
          </a:prstGeom>
        </p:spPr>
      </p:pic>
      <p:pic>
        <p:nvPicPr>
          <p:cNvPr id="7" name="Picture 6">
            <a:extLst>
              <a:ext uri="{FF2B5EF4-FFF2-40B4-BE49-F238E27FC236}">
                <a16:creationId xmlns:a16="http://schemas.microsoft.com/office/drawing/2014/main" id="{92BE12A1-ED22-43E4-A626-48817A92E4FA}"/>
              </a:ext>
            </a:extLst>
          </p:cNvPr>
          <p:cNvPicPr>
            <a:picLocks noChangeAspect="1"/>
          </p:cNvPicPr>
          <p:nvPr/>
        </p:nvPicPr>
        <p:blipFill>
          <a:blip r:embed="rId7"/>
          <a:stretch>
            <a:fillRect/>
          </a:stretch>
        </p:blipFill>
        <p:spPr>
          <a:xfrm>
            <a:off x="487233" y="79248"/>
            <a:ext cx="1950448" cy="4995884"/>
          </a:xfrm>
          <a:prstGeom prst="rect">
            <a:avLst/>
          </a:prstGeom>
        </p:spPr>
      </p:pic>
      <p:pic>
        <p:nvPicPr>
          <p:cNvPr id="3" name="Picture 2">
            <a:extLst>
              <a:ext uri="{FF2B5EF4-FFF2-40B4-BE49-F238E27FC236}">
                <a16:creationId xmlns:a16="http://schemas.microsoft.com/office/drawing/2014/main" id="{F2F5CF75-1F21-FCD9-501C-C4A7B3B040EC}"/>
              </a:ext>
            </a:extLst>
          </p:cNvPr>
          <p:cNvPicPr>
            <a:picLocks noChangeAspect="1"/>
          </p:cNvPicPr>
          <p:nvPr/>
        </p:nvPicPr>
        <p:blipFill rotWithShape="1">
          <a:blip r:embed="rId8"/>
          <a:srcRect l="3371" t="1" b="-1"/>
          <a:stretch/>
        </p:blipFill>
        <p:spPr>
          <a:xfrm>
            <a:off x="5227319" y="4380843"/>
            <a:ext cx="218609" cy="189547"/>
          </a:xfrm>
          <a:prstGeom prst="rect">
            <a:avLst/>
          </a:prstGeom>
        </p:spPr>
      </p:pic>
    </p:spTree>
    <p:extLst>
      <p:ext uri="{BB962C8B-B14F-4D97-AF65-F5344CB8AC3E}">
        <p14:creationId xmlns:p14="http://schemas.microsoft.com/office/powerpoint/2010/main" val="339782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298491" y="194594"/>
            <a:ext cx="6086155"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PROPOSED PIPELINE - CODE</a:t>
            </a:r>
            <a:endParaRPr dirty="0"/>
          </a:p>
        </p:txBody>
      </p:sp>
      <p:pic>
        <p:nvPicPr>
          <p:cNvPr id="3" name="Picture 2">
            <a:extLst>
              <a:ext uri="{FF2B5EF4-FFF2-40B4-BE49-F238E27FC236}">
                <a16:creationId xmlns:a16="http://schemas.microsoft.com/office/drawing/2014/main" id="{3AC8B109-CF6D-4E9B-875D-D7CEC8AD55F3}"/>
              </a:ext>
            </a:extLst>
          </p:cNvPr>
          <p:cNvPicPr>
            <a:picLocks noChangeAspect="1"/>
          </p:cNvPicPr>
          <p:nvPr/>
        </p:nvPicPr>
        <p:blipFill>
          <a:blip r:embed="rId3"/>
          <a:stretch>
            <a:fillRect/>
          </a:stretch>
        </p:blipFill>
        <p:spPr>
          <a:xfrm>
            <a:off x="376182" y="925687"/>
            <a:ext cx="7674005" cy="1646063"/>
          </a:xfrm>
          <a:prstGeom prst="rect">
            <a:avLst/>
          </a:prstGeom>
        </p:spPr>
      </p:pic>
      <p:pic>
        <p:nvPicPr>
          <p:cNvPr id="5" name="Picture 4">
            <a:extLst>
              <a:ext uri="{FF2B5EF4-FFF2-40B4-BE49-F238E27FC236}">
                <a16:creationId xmlns:a16="http://schemas.microsoft.com/office/drawing/2014/main" id="{10580D75-DADD-4768-AF6A-B89F548012AA}"/>
              </a:ext>
            </a:extLst>
          </p:cNvPr>
          <p:cNvPicPr>
            <a:picLocks noChangeAspect="1"/>
          </p:cNvPicPr>
          <p:nvPr/>
        </p:nvPicPr>
        <p:blipFill>
          <a:blip r:embed="rId4"/>
          <a:stretch>
            <a:fillRect/>
          </a:stretch>
        </p:blipFill>
        <p:spPr>
          <a:xfrm>
            <a:off x="376182" y="2744859"/>
            <a:ext cx="4839119" cy="1760373"/>
          </a:xfrm>
          <a:prstGeom prst="rect">
            <a:avLst/>
          </a:prstGeom>
        </p:spPr>
      </p:pic>
      <p:pic>
        <p:nvPicPr>
          <p:cNvPr id="15" name="Picture 14">
            <a:extLst>
              <a:ext uri="{FF2B5EF4-FFF2-40B4-BE49-F238E27FC236}">
                <a16:creationId xmlns:a16="http://schemas.microsoft.com/office/drawing/2014/main" id="{807C2D26-13C9-492E-83B1-7C46E44B29D6}"/>
              </a:ext>
            </a:extLst>
          </p:cNvPr>
          <p:cNvPicPr>
            <a:picLocks noChangeAspect="1"/>
          </p:cNvPicPr>
          <p:nvPr/>
        </p:nvPicPr>
        <p:blipFill rotWithShape="1">
          <a:blip r:embed="rId5"/>
          <a:srcRect b="71231"/>
          <a:stretch/>
        </p:blipFill>
        <p:spPr>
          <a:xfrm>
            <a:off x="5317352" y="2667894"/>
            <a:ext cx="3082202" cy="2286729"/>
          </a:xfrm>
          <a:prstGeom prst="rect">
            <a:avLst/>
          </a:prstGeom>
        </p:spPr>
      </p:pic>
      <p:sp>
        <p:nvSpPr>
          <p:cNvPr id="16" name="Oval 15">
            <a:extLst>
              <a:ext uri="{FF2B5EF4-FFF2-40B4-BE49-F238E27FC236}">
                <a16:creationId xmlns:a16="http://schemas.microsoft.com/office/drawing/2014/main" id="{58323DCF-0E6C-4795-B729-262AD554D19C}"/>
              </a:ext>
            </a:extLst>
          </p:cNvPr>
          <p:cNvSpPr/>
          <p:nvPr/>
        </p:nvSpPr>
        <p:spPr>
          <a:xfrm>
            <a:off x="5393804" y="4115299"/>
            <a:ext cx="1226914" cy="5863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96444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0" y="3568175"/>
            <a:ext cx="4574400" cy="0"/>
          </a:xfrm>
          <a:prstGeom prst="straightConnector1">
            <a:avLst/>
          </a:prstGeom>
          <a:noFill/>
          <a:ln w="9525" cap="flat" cmpd="sng">
            <a:solidFill>
              <a:srgbClr val="434343"/>
            </a:solidFill>
            <a:prstDash val="solid"/>
            <a:round/>
            <a:headEnd type="none" w="med" len="med"/>
            <a:tailEnd type="none" w="med" len="med"/>
          </a:ln>
        </p:spPr>
      </p:cxnSp>
      <p:sp>
        <p:nvSpPr>
          <p:cNvPr id="19" name="Google Shape;245;p40">
            <a:extLst>
              <a:ext uri="{FF2B5EF4-FFF2-40B4-BE49-F238E27FC236}">
                <a16:creationId xmlns:a16="http://schemas.microsoft.com/office/drawing/2014/main" id="{E37D3408-0732-49A2-A34D-49A96909A6BA}"/>
              </a:ext>
            </a:extLst>
          </p:cNvPr>
          <p:cNvSpPr txBox="1">
            <a:spLocks/>
          </p:cNvSpPr>
          <p:nvPr/>
        </p:nvSpPr>
        <p:spPr>
          <a:xfrm>
            <a:off x="1968900" y="1003840"/>
            <a:ext cx="4887900" cy="6146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rgbClr val="434343"/>
              </a:buClr>
              <a:buSzPts val="1200"/>
              <a:buFont typeface="Roboto Condensed Light"/>
              <a:buNone/>
              <a:defRPr sz="14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marL="0" indent="0">
              <a:spcAft>
                <a:spcPts val="1600"/>
              </a:spcAft>
            </a:pPr>
            <a:r>
              <a:rPr lang="en-US" sz="2400" b="1" dirty="0">
                <a:solidFill>
                  <a:schemeClr val="tx1"/>
                </a:solidFill>
                <a:latin typeface="Exo 2" panose="020B0604020202020204" charset="0"/>
              </a:rPr>
              <a:t>Team 11</a:t>
            </a:r>
          </a:p>
        </p:txBody>
      </p:sp>
      <p:sp>
        <p:nvSpPr>
          <p:cNvPr id="20" name="Google Shape;2941;p34">
            <a:extLst>
              <a:ext uri="{FF2B5EF4-FFF2-40B4-BE49-F238E27FC236}">
                <a16:creationId xmlns:a16="http://schemas.microsoft.com/office/drawing/2014/main" id="{66A27829-4922-44E8-B63F-99B4467B4160}"/>
              </a:ext>
            </a:extLst>
          </p:cNvPr>
          <p:cNvSpPr txBox="1">
            <a:spLocks/>
          </p:cNvSpPr>
          <p:nvPr/>
        </p:nvSpPr>
        <p:spPr>
          <a:xfrm>
            <a:off x="1822118" y="2205576"/>
            <a:ext cx="3899176" cy="13625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accent1"/>
              </a:buClr>
              <a:buSzPts val="2800"/>
              <a:buFont typeface="Lato"/>
              <a:buNone/>
              <a:defRPr sz="1800" b="0" i="0" u="none" strike="noStrike" cap="none">
                <a:solidFill>
                  <a:schemeClr val="accent1"/>
                </a:solidFill>
                <a:latin typeface="Lato"/>
                <a:ea typeface="Lato"/>
                <a:cs typeface="Lato"/>
                <a:sym typeface="Lato"/>
              </a:defRPr>
            </a:lvl1pPr>
            <a:lvl2pPr marL="914400" marR="0" lvl="1" indent="-330200" algn="ctr" rtl="0">
              <a:lnSpc>
                <a:spcPct val="100000"/>
              </a:lnSpc>
              <a:spcBef>
                <a:spcPts val="0"/>
              </a:spcBef>
              <a:spcAft>
                <a:spcPts val="0"/>
              </a:spcAft>
              <a:buClr>
                <a:schemeClr val="accent1"/>
              </a:buClr>
              <a:buSzPts val="2800"/>
              <a:buFont typeface="Lato"/>
              <a:buNone/>
              <a:defRPr sz="2800" b="0" i="0" u="none" strike="noStrike" cap="none">
                <a:solidFill>
                  <a:schemeClr val="accent1"/>
                </a:solidFill>
                <a:latin typeface="Lato"/>
                <a:ea typeface="Lato"/>
                <a:cs typeface="Lato"/>
                <a:sym typeface="Lato"/>
              </a:defRPr>
            </a:lvl2pPr>
            <a:lvl3pPr marL="1371600" marR="0" lvl="2" indent="-330200" algn="ctr" rtl="0">
              <a:lnSpc>
                <a:spcPct val="100000"/>
              </a:lnSpc>
              <a:spcBef>
                <a:spcPts val="0"/>
              </a:spcBef>
              <a:spcAft>
                <a:spcPts val="0"/>
              </a:spcAft>
              <a:buClr>
                <a:schemeClr val="accent1"/>
              </a:buClr>
              <a:buSzPts val="2800"/>
              <a:buFont typeface="Lato"/>
              <a:buNone/>
              <a:defRPr sz="2800" b="0" i="0" u="none" strike="noStrike" cap="none">
                <a:solidFill>
                  <a:schemeClr val="accent1"/>
                </a:solidFill>
                <a:latin typeface="Lato"/>
                <a:ea typeface="Lato"/>
                <a:cs typeface="Lato"/>
                <a:sym typeface="Lato"/>
              </a:defRPr>
            </a:lvl3pPr>
            <a:lvl4pPr marL="1828800" marR="0" lvl="3" indent="-330200" algn="ctr" rtl="0">
              <a:lnSpc>
                <a:spcPct val="100000"/>
              </a:lnSpc>
              <a:spcBef>
                <a:spcPts val="0"/>
              </a:spcBef>
              <a:spcAft>
                <a:spcPts val="0"/>
              </a:spcAft>
              <a:buClr>
                <a:schemeClr val="accent1"/>
              </a:buClr>
              <a:buSzPts val="2800"/>
              <a:buFont typeface="Lato"/>
              <a:buNone/>
              <a:defRPr sz="2800" b="0" i="0" u="none" strike="noStrike" cap="none">
                <a:solidFill>
                  <a:schemeClr val="accent1"/>
                </a:solidFill>
                <a:latin typeface="Lato"/>
                <a:ea typeface="Lato"/>
                <a:cs typeface="Lato"/>
                <a:sym typeface="Lato"/>
              </a:defRPr>
            </a:lvl4pPr>
            <a:lvl5pPr marL="2286000" marR="0" lvl="4" indent="-330200" algn="ctr" rtl="0">
              <a:lnSpc>
                <a:spcPct val="100000"/>
              </a:lnSpc>
              <a:spcBef>
                <a:spcPts val="0"/>
              </a:spcBef>
              <a:spcAft>
                <a:spcPts val="0"/>
              </a:spcAft>
              <a:buClr>
                <a:schemeClr val="accent1"/>
              </a:buClr>
              <a:buSzPts val="2800"/>
              <a:buFont typeface="Lato"/>
              <a:buNone/>
              <a:defRPr sz="2800" b="0" i="0" u="none" strike="noStrike" cap="none">
                <a:solidFill>
                  <a:schemeClr val="accent1"/>
                </a:solidFill>
                <a:latin typeface="Lato"/>
                <a:ea typeface="Lato"/>
                <a:cs typeface="Lato"/>
                <a:sym typeface="Lato"/>
              </a:defRPr>
            </a:lvl5pPr>
            <a:lvl6pPr marL="2743200" marR="0" lvl="5" indent="-330200" algn="ctr" rtl="0">
              <a:lnSpc>
                <a:spcPct val="100000"/>
              </a:lnSpc>
              <a:spcBef>
                <a:spcPts val="0"/>
              </a:spcBef>
              <a:spcAft>
                <a:spcPts val="0"/>
              </a:spcAft>
              <a:buClr>
                <a:schemeClr val="accent1"/>
              </a:buClr>
              <a:buSzPts val="2800"/>
              <a:buFont typeface="Lato"/>
              <a:buNone/>
              <a:defRPr sz="2800" b="0" i="0" u="none" strike="noStrike" cap="none">
                <a:solidFill>
                  <a:schemeClr val="accent1"/>
                </a:solidFill>
                <a:latin typeface="Lato"/>
                <a:ea typeface="Lato"/>
                <a:cs typeface="Lato"/>
                <a:sym typeface="Lato"/>
              </a:defRPr>
            </a:lvl6pPr>
            <a:lvl7pPr marL="3200400" marR="0" lvl="6" indent="-330200" algn="ctr" rtl="0">
              <a:lnSpc>
                <a:spcPct val="100000"/>
              </a:lnSpc>
              <a:spcBef>
                <a:spcPts val="0"/>
              </a:spcBef>
              <a:spcAft>
                <a:spcPts val="0"/>
              </a:spcAft>
              <a:buClr>
                <a:schemeClr val="accent1"/>
              </a:buClr>
              <a:buSzPts val="2800"/>
              <a:buFont typeface="Lato"/>
              <a:buNone/>
              <a:defRPr sz="2800" b="0" i="0" u="none" strike="noStrike" cap="none">
                <a:solidFill>
                  <a:schemeClr val="accent1"/>
                </a:solidFill>
                <a:latin typeface="Lato"/>
                <a:ea typeface="Lato"/>
                <a:cs typeface="Lato"/>
                <a:sym typeface="Lato"/>
              </a:defRPr>
            </a:lvl7pPr>
            <a:lvl8pPr marL="3657600" marR="0" lvl="7" indent="-330200" algn="ctr" rtl="0">
              <a:lnSpc>
                <a:spcPct val="100000"/>
              </a:lnSpc>
              <a:spcBef>
                <a:spcPts val="0"/>
              </a:spcBef>
              <a:spcAft>
                <a:spcPts val="0"/>
              </a:spcAft>
              <a:buClr>
                <a:schemeClr val="accent1"/>
              </a:buClr>
              <a:buSzPts val="2800"/>
              <a:buFont typeface="Lato"/>
              <a:buNone/>
              <a:defRPr sz="2800" b="0" i="0" u="none" strike="noStrike" cap="none">
                <a:solidFill>
                  <a:schemeClr val="accent1"/>
                </a:solidFill>
                <a:latin typeface="Lato"/>
                <a:ea typeface="Lato"/>
                <a:cs typeface="Lato"/>
                <a:sym typeface="Lato"/>
              </a:defRPr>
            </a:lvl8pPr>
            <a:lvl9pPr marL="4114800" marR="0" lvl="8" indent="-330200" algn="ctr" rtl="0">
              <a:lnSpc>
                <a:spcPct val="100000"/>
              </a:lnSpc>
              <a:spcBef>
                <a:spcPts val="0"/>
              </a:spcBef>
              <a:spcAft>
                <a:spcPts val="0"/>
              </a:spcAft>
              <a:buClr>
                <a:schemeClr val="accent1"/>
              </a:buClr>
              <a:buSzPts val="2800"/>
              <a:buFont typeface="Lato"/>
              <a:buNone/>
              <a:defRPr sz="2800" b="0" i="0" u="none" strike="noStrike" cap="none">
                <a:solidFill>
                  <a:schemeClr val="accent1"/>
                </a:solidFill>
                <a:latin typeface="Lato"/>
                <a:ea typeface="Lato"/>
                <a:cs typeface="Lato"/>
                <a:sym typeface="Lato"/>
              </a:defRPr>
            </a:lvl9pPr>
          </a:lstStyle>
          <a:p>
            <a:pPr marL="0" indent="0" algn="l"/>
            <a:r>
              <a:rPr lang="en-IN" sz="2400" dirty="0">
                <a:solidFill>
                  <a:srgbClr val="434343"/>
                </a:solidFill>
                <a:latin typeface="Roboto Condensed" panose="020B0604020202020204" charset="0"/>
                <a:ea typeface="Roboto Condensed" panose="020B0604020202020204" charset="0"/>
              </a:rPr>
              <a:t>CB.EN.U4AIE19014</a:t>
            </a:r>
          </a:p>
          <a:p>
            <a:pPr marL="0" indent="0" algn="l"/>
            <a:r>
              <a:rPr lang="en-IN" sz="2400" dirty="0">
                <a:solidFill>
                  <a:srgbClr val="434343"/>
                </a:solidFill>
                <a:latin typeface="Roboto Condensed" panose="020B0604020202020204" charset="0"/>
                <a:ea typeface="Roboto Condensed" panose="020B0604020202020204" charset="0"/>
              </a:rPr>
              <a:t>CB.EN.U4AIE19016</a:t>
            </a:r>
          </a:p>
          <a:p>
            <a:pPr marL="0" indent="0" algn="l"/>
            <a:r>
              <a:rPr lang="en-IN" sz="2400" dirty="0">
                <a:solidFill>
                  <a:srgbClr val="434343"/>
                </a:solidFill>
                <a:latin typeface="Roboto Condensed" panose="020B0604020202020204" charset="0"/>
                <a:ea typeface="Roboto Condensed" panose="020B0604020202020204" charset="0"/>
              </a:rPr>
              <a:t>CB.EN.U4AIE19024</a:t>
            </a:r>
          </a:p>
          <a:p>
            <a:pPr marL="0" indent="0" algn="l"/>
            <a:r>
              <a:rPr lang="en-IN" sz="2400" dirty="0">
                <a:solidFill>
                  <a:srgbClr val="434343"/>
                </a:solidFill>
                <a:latin typeface="Roboto Condensed" panose="020B0604020202020204" charset="0"/>
                <a:ea typeface="Roboto Condensed" panose="020B0604020202020204" charset="0"/>
              </a:rPr>
              <a:t>CB.EN.U4AIE19028</a:t>
            </a:r>
          </a:p>
          <a:p>
            <a:pPr marL="0" indent="0" algn="l"/>
            <a:endParaRPr lang="en-IN" sz="2400" dirty="0">
              <a:solidFill>
                <a:srgbClr val="434343"/>
              </a:solidFill>
              <a:latin typeface="Roboto Condensed" panose="020B0604020202020204" charset="0"/>
              <a:ea typeface="Roboto Condensed" panose="020B0604020202020204" charset="0"/>
            </a:endParaRPr>
          </a:p>
        </p:txBody>
      </p:sp>
      <p:sp>
        <p:nvSpPr>
          <p:cNvPr id="21" name="Google Shape;2941;p34">
            <a:extLst>
              <a:ext uri="{FF2B5EF4-FFF2-40B4-BE49-F238E27FC236}">
                <a16:creationId xmlns:a16="http://schemas.microsoft.com/office/drawing/2014/main" id="{15A62A0E-2472-4EE1-9C98-A31C7698FCBC}"/>
              </a:ext>
            </a:extLst>
          </p:cNvPr>
          <p:cNvSpPr txBox="1">
            <a:spLocks/>
          </p:cNvSpPr>
          <p:nvPr/>
        </p:nvSpPr>
        <p:spPr>
          <a:xfrm>
            <a:off x="4473332" y="2030564"/>
            <a:ext cx="3899175" cy="136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accent1"/>
              </a:buClr>
              <a:buSzPts val="2800"/>
              <a:buFont typeface="Lato"/>
              <a:buNone/>
              <a:defRPr sz="1800" b="0" i="0" u="none" strike="noStrike" cap="none">
                <a:solidFill>
                  <a:schemeClr val="accent1"/>
                </a:solidFill>
                <a:latin typeface="Lato"/>
                <a:ea typeface="Lato"/>
                <a:cs typeface="Lato"/>
                <a:sym typeface="Lato"/>
              </a:defRPr>
            </a:lvl1pPr>
            <a:lvl2pPr marL="914400" marR="0" lvl="1" indent="-330200" algn="ctr" rtl="0">
              <a:lnSpc>
                <a:spcPct val="100000"/>
              </a:lnSpc>
              <a:spcBef>
                <a:spcPts val="0"/>
              </a:spcBef>
              <a:spcAft>
                <a:spcPts val="0"/>
              </a:spcAft>
              <a:buClr>
                <a:schemeClr val="accent1"/>
              </a:buClr>
              <a:buSzPts val="2800"/>
              <a:buFont typeface="Lato"/>
              <a:buNone/>
              <a:defRPr sz="2800" b="0" i="0" u="none" strike="noStrike" cap="none">
                <a:solidFill>
                  <a:schemeClr val="accent1"/>
                </a:solidFill>
                <a:latin typeface="Lato"/>
                <a:ea typeface="Lato"/>
                <a:cs typeface="Lato"/>
                <a:sym typeface="Lato"/>
              </a:defRPr>
            </a:lvl2pPr>
            <a:lvl3pPr marL="1371600" marR="0" lvl="2" indent="-330200" algn="ctr" rtl="0">
              <a:lnSpc>
                <a:spcPct val="100000"/>
              </a:lnSpc>
              <a:spcBef>
                <a:spcPts val="0"/>
              </a:spcBef>
              <a:spcAft>
                <a:spcPts val="0"/>
              </a:spcAft>
              <a:buClr>
                <a:schemeClr val="accent1"/>
              </a:buClr>
              <a:buSzPts val="2800"/>
              <a:buFont typeface="Lato"/>
              <a:buNone/>
              <a:defRPr sz="2800" b="0" i="0" u="none" strike="noStrike" cap="none">
                <a:solidFill>
                  <a:schemeClr val="accent1"/>
                </a:solidFill>
                <a:latin typeface="Lato"/>
                <a:ea typeface="Lato"/>
                <a:cs typeface="Lato"/>
                <a:sym typeface="Lato"/>
              </a:defRPr>
            </a:lvl3pPr>
            <a:lvl4pPr marL="1828800" marR="0" lvl="3" indent="-330200" algn="ctr" rtl="0">
              <a:lnSpc>
                <a:spcPct val="100000"/>
              </a:lnSpc>
              <a:spcBef>
                <a:spcPts val="0"/>
              </a:spcBef>
              <a:spcAft>
                <a:spcPts val="0"/>
              </a:spcAft>
              <a:buClr>
                <a:schemeClr val="accent1"/>
              </a:buClr>
              <a:buSzPts val="2800"/>
              <a:buFont typeface="Lato"/>
              <a:buNone/>
              <a:defRPr sz="2800" b="0" i="0" u="none" strike="noStrike" cap="none">
                <a:solidFill>
                  <a:schemeClr val="accent1"/>
                </a:solidFill>
                <a:latin typeface="Lato"/>
                <a:ea typeface="Lato"/>
                <a:cs typeface="Lato"/>
                <a:sym typeface="Lato"/>
              </a:defRPr>
            </a:lvl4pPr>
            <a:lvl5pPr marL="2286000" marR="0" lvl="4" indent="-330200" algn="ctr" rtl="0">
              <a:lnSpc>
                <a:spcPct val="100000"/>
              </a:lnSpc>
              <a:spcBef>
                <a:spcPts val="0"/>
              </a:spcBef>
              <a:spcAft>
                <a:spcPts val="0"/>
              </a:spcAft>
              <a:buClr>
                <a:schemeClr val="accent1"/>
              </a:buClr>
              <a:buSzPts val="2800"/>
              <a:buFont typeface="Lato"/>
              <a:buNone/>
              <a:defRPr sz="2800" b="0" i="0" u="none" strike="noStrike" cap="none">
                <a:solidFill>
                  <a:schemeClr val="accent1"/>
                </a:solidFill>
                <a:latin typeface="Lato"/>
                <a:ea typeface="Lato"/>
                <a:cs typeface="Lato"/>
                <a:sym typeface="Lato"/>
              </a:defRPr>
            </a:lvl5pPr>
            <a:lvl6pPr marL="2743200" marR="0" lvl="5" indent="-330200" algn="ctr" rtl="0">
              <a:lnSpc>
                <a:spcPct val="100000"/>
              </a:lnSpc>
              <a:spcBef>
                <a:spcPts val="0"/>
              </a:spcBef>
              <a:spcAft>
                <a:spcPts val="0"/>
              </a:spcAft>
              <a:buClr>
                <a:schemeClr val="accent1"/>
              </a:buClr>
              <a:buSzPts val="2800"/>
              <a:buFont typeface="Lato"/>
              <a:buNone/>
              <a:defRPr sz="2800" b="0" i="0" u="none" strike="noStrike" cap="none">
                <a:solidFill>
                  <a:schemeClr val="accent1"/>
                </a:solidFill>
                <a:latin typeface="Lato"/>
                <a:ea typeface="Lato"/>
                <a:cs typeface="Lato"/>
                <a:sym typeface="Lato"/>
              </a:defRPr>
            </a:lvl6pPr>
            <a:lvl7pPr marL="3200400" marR="0" lvl="6" indent="-330200" algn="ctr" rtl="0">
              <a:lnSpc>
                <a:spcPct val="100000"/>
              </a:lnSpc>
              <a:spcBef>
                <a:spcPts val="0"/>
              </a:spcBef>
              <a:spcAft>
                <a:spcPts val="0"/>
              </a:spcAft>
              <a:buClr>
                <a:schemeClr val="accent1"/>
              </a:buClr>
              <a:buSzPts val="2800"/>
              <a:buFont typeface="Lato"/>
              <a:buNone/>
              <a:defRPr sz="2800" b="0" i="0" u="none" strike="noStrike" cap="none">
                <a:solidFill>
                  <a:schemeClr val="accent1"/>
                </a:solidFill>
                <a:latin typeface="Lato"/>
                <a:ea typeface="Lato"/>
                <a:cs typeface="Lato"/>
                <a:sym typeface="Lato"/>
              </a:defRPr>
            </a:lvl7pPr>
            <a:lvl8pPr marL="3657600" marR="0" lvl="7" indent="-330200" algn="ctr" rtl="0">
              <a:lnSpc>
                <a:spcPct val="100000"/>
              </a:lnSpc>
              <a:spcBef>
                <a:spcPts val="0"/>
              </a:spcBef>
              <a:spcAft>
                <a:spcPts val="0"/>
              </a:spcAft>
              <a:buClr>
                <a:schemeClr val="accent1"/>
              </a:buClr>
              <a:buSzPts val="2800"/>
              <a:buFont typeface="Lato"/>
              <a:buNone/>
              <a:defRPr sz="2800" b="0" i="0" u="none" strike="noStrike" cap="none">
                <a:solidFill>
                  <a:schemeClr val="accent1"/>
                </a:solidFill>
                <a:latin typeface="Lato"/>
                <a:ea typeface="Lato"/>
                <a:cs typeface="Lato"/>
                <a:sym typeface="Lato"/>
              </a:defRPr>
            </a:lvl8pPr>
            <a:lvl9pPr marL="4114800" marR="0" lvl="8" indent="-330200" algn="ctr" rtl="0">
              <a:lnSpc>
                <a:spcPct val="100000"/>
              </a:lnSpc>
              <a:spcBef>
                <a:spcPts val="0"/>
              </a:spcBef>
              <a:spcAft>
                <a:spcPts val="0"/>
              </a:spcAft>
              <a:buClr>
                <a:schemeClr val="accent1"/>
              </a:buClr>
              <a:buSzPts val="2800"/>
              <a:buFont typeface="Lato"/>
              <a:buNone/>
              <a:defRPr sz="2800" b="0" i="0" u="none" strike="noStrike" cap="none">
                <a:solidFill>
                  <a:schemeClr val="accent1"/>
                </a:solidFill>
                <a:latin typeface="Lato"/>
                <a:ea typeface="Lato"/>
                <a:cs typeface="Lato"/>
                <a:sym typeface="Lato"/>
              </a:defRPr>
            </a:lvl9pPr>
          </a:lstStyle>
          <a:p>
            <a:pPr marL="0" indent="0" algn="l"/>
            <a:r>
              <a:rPr lang="en-IN" sz="2400" dirty="0">
                <a:solidFill>
                  <a:srgbClr val="434343"/>
                </a:solidFill>
                <a:latin typeface="Roboto Condensed" panose="020B0604020202020204" charset="0"/>
                <a:ea typeface="Roboto Condensed" panose="020B0604020202020204" charset="0"/>
              </a:rPr>
              <a:t>Arun Prakash J</a:t>
            </a:r>
          </a:p>
          <a:p>
            <a:pPr marL="0" indent="0" algn="l"/>
            <a:r>
              <a:rPr lang="en-IN" sz="2400" dirty="0" err="1">
                <a:solidFill>
                  <a:srgbClr val="434343"/>
                </a:solidFill>
                <a:latin typeface="Roboto Condensed" panose="020B0604020202020204" charset="0"/>
                <a:ea typeface="Roboto Condensed" panose="020B0604020202020204" charset="0"/>
              </a:rPr>
              <a:t>Asswin</a:t>
            </a:r>
            <a:r>
              <a:rPr lang="en-IN" sz="2400" dirty="0">
                <a:solidFill>
                  <a:srgbClr val="434343"/>
                </a:solidFill>
                <a:latin typeface="Roboto Condensed" panose="020B0604020202020204" charset="0"/>
                <a:ea typeface="Roboto Condensed" panose="020B0604020202020204" charset="0"/>
              </a:rPr>
              <a:t> C R</a:t>
            </a:r>
          </a:p>
          <a:p>
            <a:pPr marL="0" indent="0" algn="l"/>
            <a:r>
              <a:rPr lang="en-IN" sz="2400" dirty="0">
                <a:solidFill>
                  <a:srgbClr val="434343"/>
                </a:solidFill>
                <a:latin typeface="Roboto Condensed" panose="020B0604020202020204" charset="0"/>
                <a:ea typeface="Roboto Condensed" panose="020B0604020202020204" charset="0"/>
              </a:rPr>
              <a:t>Dharshan Kumar K S</a:t>
            </a:r>
          </a:p>
          <a:p>
            <a:pPr marL="0" indent="0" algn="l"/>
            <a:r>
              <a:rPr lang="en-IN" sz="2400" dirty="0" err="1">
                <a:solidFill>
                  <a:srgbClr val="434343"/>
                </a:solidFill>
                <a:latin typeface="Roboto Condensed" panose="020B0604020202020204" charset="0"/>
                <a:ea typeface="Roboto Condensed" panose="020B0604020202020204" charset="0"/>
              </a:rPr>
              <a:t>Avinash</a:t>
            </a:r>
            <a:r>
              <a:rPr lang="en-IN" sz="2400" dirty="0">
                <a:solidFill>
                  <a:srgbClr val="434343"/>
                </a:solidFill>
                <a:latin typeface="Roboto Condensed" panose="020B0604020202020204" charset="0"/>
                <a:ea typeface="Roboto Condensed" panose="020B0604020202020204" charset="0"/>
              </a:rPr>
              <a:t> Dora</a:t>
            </a:r>
          </a:p>
        </p:txBody>
      </p:sp>
    </p:spTree>
    <p:extLst>
      <p:ext uri="{BB962C8B-B14F-4D97-AF65-F5344CB8AC3E}">
        <p14:creationId xmlns:p14="http://schemas.microsoft.com/office/powerpoint/2010/main" val="1508343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298491" y="194594"/>
            <a:ext cx="6086155"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PROPOSED PIPELINE - CODE</a:t>
            </a:r>
            <a:endParaRPr dirty="0"/>
          </a:p>
        </p:txBody>
      </p:sp>
      <p:pic>
        <p:nvPicPr>
          <p:cNvPr id="4" name="Picture 3">
            <a:extLst>
              <a:ext uri="{FF2B5EF4-FFF2-40B4-BE49-F238E27FC236}">
                <a16:creationId xmlns:a16="http://schemas.microsoft.com/office/drawing/2014/main" id="{7D0654B3-A5E0-4C38-838C-916D6EAA8CED}"/>
              </a:ext>
            </a:extLst>
          </p:cNvPr>
          <p:cNvPicPr>
            <a:picLocks noChangeAspect="1"/>
          </p:cNvPicPr>
          <p:nvPr/>
        </p:nvPicPr>
        <p:blipFill>
          <a:blip r:embed="rId3"/>
          <a:stretch>
            <a:fillRect/>
          </a:stretch>
        </p:blipFill>
        <p:spPr>
          <a:xfrm>
            <a:off x="3486369" y="1140794"/>
            <a:ext cx="4714355" cy="3553310"/>
          </a:xfrm>
          <a:prstGeom prst="rect">
            <a:avLst/>
          </a:prstGeom>
        </p:spPr>
      </p:pic>
      <p:pic>
        <p:nvPicPr>
          <p:cNvPr id="7" name="Picture 6">
            <a:extLst>
              <a:ext uri="{FF2B5EF4-FFF2-40B4-BE49-F238E27FC236}">
                <a16:creationId xmlns:a16="http://schemas.microsoft.com/office/drawing/2014/main" id="{D295C55B-142D-4483-9C84-C6DFC4355088}"/>
              </a:ext>
            </a:extLst>
          </p:cNvPr>
          <p:cNvPicPr>
            <a:picLocks noChangeAspect="1"/>
          </p:cNvPicPr>
          <p:nvPr/>
        </p:nvPicPr>
        <p:blipFill rotWithShape="1">
          <a:blip r:embed="rId4"/>
          <a:srcRect b="71231"/>
          <a:stretch/>
        </p:blipFill>
        <p:spPr>
          <a:xfrm>
            <a:off x="218253" y="1140794"/>
            <a:ext cx="3082202" cy="2286729"/>
          </a:xfrm>
          <a:prstGeom prst="rect">
            <a:avLst/>
          </a:prstGeom>
        </p:spPr>
      </p:pic>
      <p:sp>
        <p:nvSpPr>
          <p:cNvPr id="6" name="Oval 5">
            <a:extLst>
              <a:ext uri="{FF2B5EF4-FFF2-40B4-BE49-F238E27FC236}">
                <a16:creationId xmlns:a16="http://schemas.microsoft.com/office/drawing/2014/main" id="{B18D7882-4B6C-402A-B920-DEC8661F3914}"/>
              </a:ext>
            </a:extLst>
          </p:cNvPr>
          <p:cNvSpPr/>
          <p:nvPr/>
        </p:nvSpPr>
        <p:spPr>
          <a:xfrm>
            <a:off x="1759354" y="2284158"/>
            <a:ext cx="1226914" cy="5863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4229C1D6-DB5B-4DCB-92D1-7FDAC6A4D17B}"/>
              </a:ext>
            </a:extLst>
          </p:cNvPr>
          <p:cNvSpPr txBox="1"/>
          <p:nvPr/>
        </p:nvSpPr>
        <p:spPr>
          <a:xfrm>
            <a:off x="1994024" y="1871550"/>
            <a:ext cx="992244" cy="430887"/>
          </a:xfrm>
          <a:prstGeom prst="rect">
            <a:avLst/>
          </a:prstGeom>
          <a:noFill/>
        </p:spPr>
        <p:txBody>
          <a:bodyPr wrap="square">
            <a:spAutoFit/>
          </a:bodyPr>
          <a:lstStyle/>
          <a:p>
            <a:r>
              <a:rPr lang="en-IN" sz="1100" b="1" dirty="0"/>
              <a:t>avg_F0 =</a:t>
            </a:r>
          </a:p>
          <a:p>
            <a:r>
              <a:rPr lang="en-IN" sz="1100" b="1" dirty="0"/>
              <a:t>   41.2004</a:t>
            </a:r>
          </a:p>
        </p:txBody>
      </p:sp>
    </p:spTree>
    <p:extLst>
      <p:ext uri="{BB962C8B-B14F-4D97-AF65-F5344CB8AC3E}">
        <p14:creationId xmlns:p14="http://schemas.microsoft.com/office/powerpoint/2010/main" val="2808290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298491" y="194594"/>
            <a:ext cx="6086155"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PROPOSED PIPELINE - CODE</a:t>
            </a:r>
            <a:endParaRPr dirty="0"/>
          </a:p>
        </p:txBody>
      </p:sp>
      <p:pic>
        <p:nvPicPr>
          <p:cNvPr id="7" name="Picture 6">
            <a:extLst>
              <a:ext uri="{FF2B5EF4-FFF2-40B4-BE49-F238E27FC236}">
                <a16:creationId xmlns:a16="http://schemas.microsoft.com/office/drawing/2014/main" id="{D295C55B-142D-4483-9C84-C6DFC4355088}"/>
              </a:ext>
            </a:extLst>
          </p:cNvPr>
          <p:cNvPicPr>
            <a:picLocks noChangeAspect="1"/>
          </p:cNvPicPr>
          <p:nvPr/>
        </p:nvPicPr>
        <p:blipFill rotWithShape="1">
          <a:blip r:embed="rId3"/>
          <a:srcRect b="57269"/>
          <a:stretch/>
        </p:blipFill>
        <p:spPr>
          <a:xfrm>
            <a:off x="218253" y="1140794"/>
            <a:ext cx="3082202" cy="3396482"/>
          </a:xfrm>
          <a:prstGeom prst="rect">
            <a:avLst/>
          </a:prstGeom>
        </p:spPr>
      </p:pic>
      <p:sp>
        <p:nvSpPr>
          <p:cNvPr id="6" name="Oval 5">
            <a:extLst>
              <a:ext uri="{FF2B5EF4-FFF2-40B4-BE49-F238E27FC236}">
                <a16:creationId xmlns:a16="http://schemas.microsoft.com/office/drawing/2014/main" id="{B18D7882-4B6C-402A-B920-DEC8661F3914}"/>
              </a:ext>
            </a:extLst>
          </p:cNvPr>
          <p:cNvSpPr/>
          <p:nvPr/>
        </p:nvSpPr>
        <p:spPr>
          <a:xfrm>
            <a:off x="1759354" y="2841158"/>
            <a:ext cx="1226914" cy="16961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217E2ADB-57EA-4A61-96DD-ED0CC3D59D6A}"/>
              </a:ext>
            </a:extLst>
          </p:cNvPr>
          <p:cNvPicPr>
            <a:picLocks noChangeAspect="1"/>
          </p:cNvPicPr>
          <p:nvPr/>
        </p:nvPicPr>
        <p:blipFill>
          <a:blip r:embed="rId4"/>
          <a:stretch>
            <a:fillRect/>
          </a:stretch>
        </p:blipFill>
        <p:spPr>
          <a:xfrm>
            <a:off x="3412891" y="1027728"/>
            <a:ext cx="2182162" cy="1813431"/>
          </a:xfrm>
          <a:prstGeom prst="rect">
            <a:avLst/>
          </a:prstGeom>
        </p:spPr>
      </p:pic>
      <p:pic>
        <p:nvPicPr>
          <p:cNvPr id="8" name="Picture 7">
            <a:extLst>
              <a:ext uri="{FF2B5EF4-FFF2-40B4-BE49-F238E27FC236}">
                <a16:creationId xmlns:a16="http://schemas.microsoft.com/office/drawing/2014/main" id="{54938D17-A5FB-4ED7-89A7-A4FAB7401D78}"/>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5806451" y="1044775"/>
            <a:ext cx="2658433" cy="1813431"/>
          </a:xfrm>
          <a:prstGeom prst="rect">
            <a:avLst/>
          </a:prstGeom>
        </p:spPr>
      </p:pic>
      <p:pic>
        <p:nvPicPr>
          <p:cNvPr id="9" name="Picture 8">
            <a:extLst>
              <a:ext uri="{FF2B5EF4-FFF2-40B4-BE49-F238E27FC236}">
                <a16:creationId xmlns:a16="http://schemas.microsoft.com/office/drawing/2014/main" id="{E36948DC-96A5-4C34-883B-CF876D93EE57}"/>
              </a:ext>
            </a:extLst>
          </p:cNvPr>
          <p:cNvPicPr>
            <a:picLocks noChangeAspect="1"/>
          </p:cNvPicPr>
          <p:nvPr/>
        </p:nvPicPr>
        <p:blipFill>
          <a:blip r:embed="rId6"/>
          <a:stretch>
            <a:fillRect/>
          </a:stretch>
        </p:blipFill>
        <p:spPr>
          <a:xfrm>
            <a:off x="3412891" y="3002985"/>
            <a:ext cx="4075929" cy="1840023"/>
          </a:xfrm>
          <a:prstGeom prst="rect">
            <a:avLst/>
          </a:prstGeom>
        </p:spPr>
      </p:pic>
      <p:pic>
        <p:nvPicPr>
          <p:cNvPr id="11" name="Picture 10">
            <a:extLst>
              <a:ext uri="{FF2B5EF4-FFF2-40B4-BE49-F238E27FC236}">
                <a16:creationId xmlns:a16="http://schemas.microsoft.com/office/drawing/2014/main" id="{67E55DE5-449E-4C0C-912A-E2D57D719048}"/>
              </a:ext>
            </a:extLst>
          </p:cNvPr>
          <p:cNvPicPr>
            <a:picLocks noChangeAspect="1"/>
          </p:cNvPicPr>
          <p:nvPr/>
        </p:nvPicPr>
        <p:blipFill rotWithShape="1">
          <a:blip r:embed="rId7"/>
          <a:srcRect t="36855" r="14305" b="47117"/>
          <a:stretch/>
        </p:blipFill>
        <p:spPr>
          <a:xfrm>
            <a:off x="7544739" y="3002985"/>
            <a:ext cx="1381008" cy="418624"/>
          </a:xfrm>
          <a:prstGeom prst="rect">
            <a:avLst/>
          </a:prstGeom>
        </p:spPr>
      </p:pic>
    </p:spTree>
    <p:extLst>
      <p:ext uri="{BB962C8B-B14F-4D97-AF65-F5344CB8AC3E}">
        <p14:creationId xmlns:p14="http://schemas.microsoft.com/office/powerpoint/2010/main" val="17106496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2629580" y="183019"/>
            <a:ext cx="6086155"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PROPOSED PIPELINE</a:t>
            </a:r>
            <a:endParaRPr dirty="0"/>
          </a:p>
        </p:txBody>
      </p:sp>
      <p:sp>
        <p:nvSpPr>
          <p:cNvPr id="6" name="Left Brace 5">
            <a:extLst>
              <a:ext uri="{FF2B5EF4-FFF2-40B4-BE49-F238E27FC236}">
                <a16:creationId xmlns:a16="http://schemas.microsoft.com/office/drawing/2014/main" id="{1B81BBAD-1DC0-435D-82E8-111D11DE2D1D}"/>
              </a:ext>
            </a:extLst>
          </p:cNvPr>
          <p:cNvSpPr/>
          <p:nvPr/>
        </p:nvSpPr>
        <p:spPr>
          <a:xfrm rot="10800000">
            <a:off x="2629580" y="1479806"/>
            <a:ext cx="370390" cy="2004174"/>
          </a:xfrm>
          <a:prstGeom prst="leftBrace">
            <a:avLst/>
          </a:prstGeom>
          <a:ln w="28575">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10" name="TextBox 9">
            <a:extLst>
              <a:ext uri="{FF2B5EF4-FFF2-40B4-BE49-F238E27FC236}">
                <a16:creationId xmlns:a16="http://schemas.microsoft.com/office/drawing/2014/main" id="{796AB214-F2E8-4D05-8244-E14700F3713B}"/>
              </a:ext>
            </a:extLst>
          </p:cNvPr>
          <p:cNvSpPr txBox="1"/>
          <p:nvPr/>
        </p:nvSpPr>
        <p:spPr>
          <a:xfrm>
            <a:off x="3061218" y="2933928"/>
            <a:ext cx="1267428" cy="769441"/>
          </a:xfrm>
          <a:prstGeom prst="rect">
            <a:avLst/>
          </a:prstGeom>
          <a:noFill/>
        </p:spPr>
        <p:txBody>
          <a:bodyPr wrap="square">
            <a:spAutoFit/>
          </a:bodyPr>
          <a:lstStyle/>
          <a:p>
            <a:r>
              <a:rPr lang="en-IN" sz="1100" b="1" dirty="0" err="1"/>
              <a:t>mode_freq</a:t>
            </a:r>
            <a:r>
              <a:rPr lang="en-IN" sz="1100" b="1" dirty="0"/>
              <a:t> =</a:t>
            </a:r>
          </a:p>
          <a:p>
            <a:r>
              <a:rPr lang="en-IN" sz="1100" b="1" dirty="0"/>
              <a:t>   39.0620</a:t>
            </a:r>
          </a:p>
          <a:p>
            <a:r>
              <a:rPr lang="en-IN" sz="1100" b="1" dirty="0"/>
              <a:t>   76.7573</a:t>
            </a:r>
          </a:p>
          <a:p>
            <a:r>
              <a:rPr lang="en-IN" sz="1100" b="1" dirty="0"/>
              <a:t> 115.3579</a:t>
            </a:r>
          </a:p>
        </p:txBody>
      </p:sp>
      <p:sp>
        <p:nvSpPr>
          <p:cNvPr id="14" name="TextBox 13">
            <a:extLst>
              <a:ext uri="{FF2B5EF4-FFF2-40B4-BE49-F238E27FC236}">
                <a16:creationId xmlns:a16="http://schemas.microsoft.com/office/drawing/2014/main" id="{89EEC781-C3A9-4B6E-9FC6-B3C89E65498C}"/>
              </a:ext>
            </a:extLst>
          </p:cNvPr>
          <p:cNvSpPr txBox="1"/>
          <p:nvPr/>
        </p:nvSpPr>
        <p:spPr>
          <a:xfrm>
            <a:off x="7252920" y="1712452"/>
            <a:ext cx="1199306" cy="769441"/>
          </a:xfrm>
          <a:prstGeom prst="rect">
            <a:avLst/>
          </a:prstGeom>
          <a:noFill/>
        </p:spPr>
        <p:txBody>
          <a:bodyPr wrap="square">
            <a:spAutoFit/>
          </a:bodyPr>
          <a:lstStyle/>
          <a:p>
            <a:r>
              <a:rPr lang="en-IN" sz="1100" b="1" dirty="0" err="1"/>
              <a:t>needed_freq</a:t>
            </a:r>
            <a:r>
              <a:rPr lang="en-IN" sz="1100" b="1" dirty="0"/>
              <a:t> =</a:t>
            </a:r>
          </a:p>
          <a:p>
            <a:r>
              <a:rPr lang="en-IN" sz="1100" b="1" dirty="0"/>
              <a:t>     39.0625   </a:t>
            </a:r>
          </a:p>
          <a:p>
            <a:r>
              <a:rPr lang="en-IN" sz="1100" b="1" dirty="0"/>
              <a:t>     70.3125  </a:t>
            </a:r>
          </a:p>
          <a:p>
            <a:r>
              <a:rPr lang="en-IN" sz="1100" b="1" dirty="0"/>
              <a:t>   117.1875</a:t>
            </a:r>
          </a:p>
        </p:txBody>
      </p:sp>
      <p:pic>
        <p:nvPicPr>
          <p:cNvPr id="12" name="Picture 11">
            <a:extLst>
              <a:ext uri="{FF2B5EF4-FFF2-40B4-BE49-F238E27FC236}">
                <a16:creationId xmlns:a16="http://schemas.microsoft.com/office/drawing/2014/main" id="{C78EC555-04EE-49FC-A815-DD3B691E5BE5}"/>
              </a:ext>
            </a:extLst>
          </p:cNvPr>
          <p:cNvPicPr>
            <a:picLocks noChangeAspect="1"/>
          </p:cNvPicPr>
          <p:nvPr/>
        </p:nvPicPr>
        <p:blipFill>
          <a:blip r:embed="rId3"/>
          <a:stretch>
            <a:fillRect/>
          </a:stretch>
        </p:blipFill>
        <p:spPr>
          <a:xfrm>
            <a:off x="487233" y="72104"/>
            <a:ext cx="1950448" cy="4995884"/>
          </a:xfrm>
          <a:prstGeom prst="rect">
            <a:avLst/>
          </a:prstGeom>
        </p:spPr>
      </p:pic>
      <p:pic>
        <p:nvPicPr>
          <p:cNvPr id="13" name="Picture 12">
            <a:extLst>
              <a:ext uri="{FF2B5EF4-FFF2-40B4-BE49-F238E27FC236}">
                <a16:creationId xmlns:a16="http://schemas.microsoft.com/office/drawing/2014/main" id="{977A230B-3016-478E-A55E-671E0630BC34}"/>
              </a:ext>
            </a:extLst>
          </p:cNvPr>
          <p:cNvPicPr>
            <a:picLocks noChangeAspect="1"/>
          </p:cNvPicPr>
          <p:nvPr/>
        </p:nvPicPr>
        <p:blipFill rotWithShape="1">
          <a:blip r:embed="rId3"/>
          <a:srcRect t="27227" b="28388"/>
          <a:stretch/>
        </p:blipFill>
        <p:spPr>
          <a:xfrm>
            <a:off x="4087569" y="1029706"/>
            <a:ext cx="3492475" cy="3970516"/>
          </a:xfrm>
          <a:prstGeom prst="rect">
            <a:avLst/>
          </a:prstGeom>
        </p:spPr>
      </p:pic>
    </p:spTree>
    <p:extLst>
      <p:ext uri="{BB962C8B-B14F-4D97-AF65-F5344CB8AC3E}">
        <p14:creationId xmlns:p14="http://schemas.microsoft.com/office/powerpoint/2010/main" val="33831356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0" name="Picture 9">
            <a:extLst>
              <a:ext uri="{FF2B5EF4-FFF2-40B4-BE49-F238E27FC236}">
                <a16:creationId xmlns:a16="http://schemas.microsoft.com/office/drawing/2014/main" id="{FF9C712D-5D85-4CF6-A0EE-82E476398E9B}"/>
              </a:ext>
            </a:extLst>
          </p:cNvPr>
          <p:cNvPicPr>
            <a:picLocks noChangeAspect="1"/>
          </p:cNvPicPr>
          <p:nvPr/>
        </p:nvPicPr>
        <p:blipFill rotWithShape="1">
          <a:blip r:embed="rId3"/>
          <a:srcRect t="15305" b="43254"/>
          <a:stretch/>
        </p:blipFill>
        <p:spPr>
          <a:xfrm>
            <a:off x="133813" y="935375"/>
            <a:ext cx="2978970" cy="3162064"/>
          </a:xfrm>
          <a:prstGeom prst="rect">
            <a:avLst/>
          </a:prstGeom>
        </p:spPr>
      </p:pic>
      <p:sp>
        <p:nvSpPr>
          <p:cNvPr id="159" name="Google Shape;159;p34"/>
          <p:cNvSpPr txBox="1">
            <a:spLocks noGrp="1"/>
          </p:cNvSpPr>
          <p:nvPr>
            <p:ph type="ctrTitle"/>
          </p:nvPr>
        </p:nvSpPr>
        <p:spPr>
          <a:xfrm>
            <a:off x="1298491" y="194594"/>
            <a:ext cx="6086155"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PROPOSED PIPELINE - CODE</a:t>
            </a:r>
            <a:endParaRPr dirty="0"/>
          </a:p>
        </p:txBody>
      </p:sp>
      <p:sp>
        <p:nvSpPr>
          <p:cNvPr id="6" name="Oval 5">
            <a:extLst>
              <a:ext uri="{FF2B5EF4-FFF2-40B4-BE49-F238E27FC236}">
                <a16:creationId xmlns:a16="http://schemas.microsoft.com/office/drawing/2014/main" id="{B18D7882-4B6C-402A-B920-DEC8661F3914}"/>
              </a:ext>
            </a:extLst>
          </p:cNvPr>
          <p:cNvSpPr/>
          <p:nvPr/>
        </p:nvSpPr>
        <p:spPr>
          <a:xfrm>
            <a:off x="110190" y="2082190"/>
            <a:ext cx="1557639" cy="50113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28ECD78D-BD30-418E-8F57-D8E7C5A539A8}"/>
              </a:ext>
            </a:extLst>
          </p:cNvPr>
          <p:cNvPicPr>
            <a:picLocks noChangeAspect="1"/>
          </p:cNvPicPr>
          <p:nvPr/>
        </p:nvPicPr>
        <p:blipFill>
          <a:blip r:embed="rId4"/>
          <a:stretch>
            <a:fillRect/>
          </a:stretch>
        </p:blipFill>
        <p:spPr>
          <a:xfrm>
            <a:off x="3144665" y="1124902"/>
            <a:ext cx="5282802" cy="1851102"/>
          </a:xfrm>
          <a:prstGeom prst="rect">
            <a:avLst/>
          </a:prstGeom>
        </p:spPr>
      </p:pic>
    </p:spTree>
    <p:extLst>
      <p:ext uri="{BB962C8B-B14F-4D97-AF65-F5344CB8AC3E}">
        <p14:creationId xmlns:p14="http://schemas.microsoft.com/office/powerpoint/2010/main" val="4012729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0" name="Picture 9">
            <a:extLst>
              <a:ext uri="{FF2B5EF4-FFF2-40B4-BE49-F238E27FC236}">
                <a16:creationId xmlns:a16="http://schemas.microsoft.com/office/drawing/2014/main" id="{FF9C712D-5D85-4CF6-A0EE-82E476398E9B}"/>
              </a:ext>
            </a:extLst>
          </p:cNvPr>
          <p:cNvPicPr>
            <a:picLocks noChangeAspect="1"/>
          </p:cNvPicPr>
          <p:nvPr/>
        </p:nvPicPr>
        <p:blipFill rotWithShape="1">
          <a:blip r:embed="rId3"/>
          <a:srcRect t="15305" b="43254"/>
          <a:stretch/>
        </p:blipFill>
        <p:spPr>
          <a:xfrm>
            <a:off x="133813" y="935375"/>
            <a:ext cx="2978970" cy="3162064"/>
          </a:xfrm>
          <a:prstGeom prst="rect">
            <a:avLst/>
          </a:prstGeom>
        </p:spPr>
      </p:pic>
      <p:sp>
        <p:nvSpPr>
          <p:cNvPr id="159" name="Google Shape;159;p34"/>
          <p:cNvSpPr txBox="1">
            <a:spLocks noGrp="1"/>
          </p:cNvSpPr>
          <p:nvPr>
            <p:ph type="ctrTitle"/>
          </p:nvPr>
        </p:nvSpPr>
        <p:spPr>
          <a:xfrm>
            <a:off x="1298491" y="194594"/>
            <a:ext cx="6086155"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PROPOSED PIPELINE - CODE</a:t>
            </a:r>
            <a:endParaRPr dirty="0"/>
          </a:p>
        </p:txBody>
      </p:sp>
      <p:sp>
        <p:nvSpPr>
          <p:cNvPr id="6" name="Oval 5">
            <a:extLst>
              <a:ext uri="{FF2B5EF4-FFF2-40B4-BE49-F238E27FC236}">
                <a16:creationId xmlns:a16="http://schemas.microsoft.com/office/drawing/2014/main" id="{B18D7882-4B6C-402A-B920-DEC8661F3914}"/>
              </a:ext>
            </a:extLst>
          </p:cNvPr>
          <p:cNvSpPr/>
          <p:nvPr/>
        </p:nvSpPr>
        <p:spPr>
          <a:xfrm>
            <a:off x="101931" y="2952856"/>
            <a:ext cx="1557639" cy="112143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7E861698-D17A-48CA-8B1B-8E9865C6B21B}"/>
              </a:ext>
            </a:extLst>
          </p:cNvPr>
          <p:cNvPicPr>
            <a:picLocks noChangeAspect="1"/>
          </p:cNvPicPr>
          <p:nvPr/>
        </p:nvPicPr>
        <p:blipFill>
          <a:blip r:embed="rId4"/>
          <a:stretch>
            <a:fillRect/>
          </a:stretch>
        </p:blipFill>
        <p:spPr>
          <a:xfrm>
            <a:off x="3394551" y="833215"/>
            <a:ext cx="3708326" cy="4070704"/>
          </a:xfrm>
          <a:prstGeom prst="rect">
            <a:avLst/>
          </a:prstGeom>
        </p:spPr>
      </p:pic>
    </p:spTree>
    <p:extLst>
      <p:ext uri="{BB962C8B-B14F-4D97-AF65-F5344CB8AC3E}">
        <p14:creationId xmlns:p14="http://schemas.microsoft.com/office/powerpoint/2010/main" val="40988639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4" name="Picture 13">
            <a:extLst>
              <a:ext uri="{FF2B5EF4-FFF2-40B4-BE49-F238E27FC236}">
                <a16:creationId xmlns:a16="http://schemas.microsoft.com/office/drawing/2014/main" id="{241D7270-7CF7-4C4B-A2D2-4E67833F89AE}"/>
              </a:ext>
            </a:extLst>
          </p:cNvPr>
          <p:cNvPicPr>
            <a:picLocks noChangeAspect="1"/>
          </p:cNvPicPr>
          <p:nvPr/>
        </p:nvPicPr>
        <p:blipFill>
          <a:blip r:embed="rId3"/>
          <a:stretch>
            <a:fillRect/>
          </a:stretch>
        </p:blipFill>
        <p:spPr>
          <a:xfrm>
            <a:off x="86955" y="1022928"/>
            <a:ext cx="3304953" cy="2333730"/>
          </a:xfrm>
          <a:prstGeom prst="rect">
            <a:avLst/>
          </a:prstGeom>
        </p:spPr>
      </p:pic>
      <p:sp>
        <p:nvSpPr>
          <p:cNvPr id="159" name="Google Shape;159;p34"/>
          <p:cNvSpPr txBox="1">
            <a:spLocks noGrp="1"/>
          </p:cNvSpPr>
          <p:nvPr>
            <p:ph type="ctrTitle"/>
          </p:nvPr>
        </p:nvSpPr>
        <p:spPr>
          <a:xfrm>
            <a:off x="1298491" y="194594"/>
            <a:ext cx="6086155"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PROPOSED PIPELINE - CODE</a:t>
            </a:r>
            <a:endParaRPr dirty="0"/>
          </a:p>
        </p:txBody>
      </p:sp>
      <p:pic>
        <p:nvPicPr>
          <p:cNvPr id="4" name="Picture 3">
            <a:extLst>
              <a:ext uri="{FF2B5EF4-FFF2-40B4-BE49-F238E27FC236}">
                <a16:creationId xmlns:a16="http://schemas.microsoft.com/office/drawing/2014/main" id="{A4461960-387F-4EF3-A98E-3FC625ABE1FB}"/>
              </a:ext>
            </a:extLst>
          </p:cNvPr>
          <p:cNvPicPr>
            <a:picLocks noChangeAspect="1"/>
          </p:cNvPicPr>
          <p:nvPr/>
        </p:nvPicPr>
        <p:blipFill>
          <a:blip r:embed="rId4"/>
          <a:stretch>
            <a:fillRect/>
          </a:stretch>
        </p:blipFill>
        <p:spPr>
          <a:xfrm>
            <a:off x="3510948" y="1033050"/>
            <a:ext cx="5251087" cy="2705574"/>
          </a:xfrm>
          <a:prstGeom prst="rect">
            <a:avLst/>
          </a:prstGeom>
        </p:spPr>
      </p:pic>
      <p:sp>
        <p:nvSpPr>
          <p:cNvPr id="6" name="Oval 5">
            <a:extLst>
              <a:ext uri="{FF2B5EF4-FFF2-40B4-BE49-F238E27FC236}">
                <a16:creationId xmlns:a16="http://schemas.microsoft.com/office/drawing/2014/main" id="{B18D7882-4B6C-402A-B920-DEC8661F3914}"/>
              </a:ext>
            </a:extLst>
          </p:cNvPr>
          <p:cNvSpPr/>
          <p:nvPr/>
        </p:nvSpPr>
        <p:spPr>
          <a:xfrm>
            <a:off x="381965" y="3177908"/>
            <a:ext cx="3140558" cy="2713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9CA6A709-8563-4509-B8AE-7E82691FB6C8}"/>
              </a:ext>
            </a:extLst>
          </p:cNvPr>
          <p:cNvSpPr/>
          <p:nvPr/>
        </p:nvSpPr>
        <p:spPr>
          <a:xfrm rot="5400000">
            <a:off x="-1093055" y="2093276"/>
            <a:ext cx="2500132" cy="2118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Google Shape;234;p39">
            <a:extLst>
              <a:ext uri="{FF2B5EF4-FFF2-40B4-BE49-F238E27FC236}">
                <a16:creationId xmlns:a16="http://schemas.microsoft.com/office/drawing/2014/main" id="{DB8C4FC2-CA4E-4B06-BBA2-A59683CE7E9D}"/>
              </a:ext>
            </a:extLst>
          </p:cNvPr>
          <p:cNvSpPr txBox="1">
            <a:spLocks/>
          </p:cNvSpPr>
          <p:nvPr/>
        </p:nvSpPr>
        <p:spPr>
          <a:xfrm>
            <a:off x="1602549" y="3356658"/>
            <a:ext cx="853421" cy="53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9400" algn="l" rtl="0">
              <a:lnSpc>
                <a:spcPct val="115000"/>
              </a:lnSpc>
              <a:spcBef>
                <a:spcPts val="0"/>
              </a:spcBef>
              <a:spcAft>
                <a:spcPts val="0"/>
              </a:spcAft>
              <a:buClr>
                <a:srgbClr val="434343"/>
              </a:buClr>
              <a:buSzPts val="8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1pPr>
            <a:lvl2pPr marL="914400" marR="0" lvl="1"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9pPr>
          </a:lstStyle>
          <a:p>
            <a:pPr marL="0" indent="0">
              <a:buFont typeface="Nunito Light"/>
              <a:buNone/>
            </a:pPr>
            <a:r>
              <a:rPr lang="en-US" dirty="0"/>
              <a:t>Time-shift</a:t>
            </a:r>
          </a:p>
        </p:txBody>
      </p:sp>
      <p:sp>
        <p:nvSpPr>
          <p:cNvPr id="16" name="Google Shape;234;p39">
            <a:extLst>
              <a:ext uri="{FF2B5EF4-FFF2-40B4-BE49-F238E27FC236}">
                <a16:creationId xmlns:a16="http://schemas.microsoft.com/office/drawing/2014/main" id="{EA4E94E2-F1A5-4506-B991-EA6A35734CF1}"/>
              </a:ext>
            </a:extLst>
          </p:cNvPr>
          <p:cNvSpPr txBox="1">
            <a:spLocks/>
          </p:cNvSpPr>
          <p:nvPr/>
        </p:nvSpPr>
        <p:spPr>
          <a:xfrm>
            <a:off x="-55485" y="3356658"/>
            <a:ext cx="755860" cy="53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9400" algn="l" rtl="0">
              <a:lnSpc>
                <a:spcPct val="115000"/>
              </a:lnSpc>
              <a:spcBef>
                <a:spcPts val="0"/>
              </a:spcBef>
              <a:spcAft>
                <a:spcPts val="0"/>
              </a:spcAft>
              <a:buClr>
                <a:srgbClr val="434343"/>
              </a:buClr>
              <a:buSzPts val="8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1pPr>
            <a:lvl2pPr marL="914400" marR="0" lvl="1"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9pPr>
          </a:lstStyle>
          <a:p>
            <a:pPr marL="0" indent="0">
              <a:buFont typeface="Nunito Light"/>
              <a:buNone/>
            </a:pPr>
            <a:r>
              <a:rPr lang="en-US" dirty="0"/>
              <a:t>No. of modes</a:t>
            </a:r>
          </a:p>
        </p:txBody>
      </p:sp>
      <p:pic>
        <p:nvPicPr>
          <p:cNvPr id="19" name="Picture 18">
            <a:extLst>
              <a:ext uri="{FF2B5EF4-FFF2-40B4-BE49-F238E27FC236}">
                <a16:creationId xmlns:a16="http://schemas.microsoft.com/office/drawing/2014/main" id="{28D2889B-EAA8-4799-A7B9-2FD3277F726E}"/>
              </a:ext>
            </a:extLst>
          </p:cNvPr>
          <p:cNvPicPr>
            <a:picLocks noChangeAspect="1"/>
          </p:cNvPicPr>
          <p:nvPr/>
        </p:nvPicPr>
        <p:blipFill>
          <a:blip r:embed="rId5"/>
          <a:stretch>
            <a:fillRect/>
          </a:stretch>
        </p:blipFill>
        <p:spPr>
          <a:xfrm>
            <a:off x="3510948" y="3806970"/>
            <a:ext cx="3145674" cy="1336530"/>
          </a:xfrm>
          <a:prstGeom prst="rect">
            <a:avLst/>
          </a:prstGeom>
        </p:spPr>
      </p:pic>
    </p:spTree>
    <p:extLst>
      <p:ext uri="{BB962C8B-B14F-4D97-AF65-F5344CB8AC3E}">
        <p14:creationId xmlns:p14="http://schemas.microsoft.com/office/powerpoint/2010/main" val="300329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2629580" y="183019"/>
            <a:ext cx="6086155"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PROPOSED PIPELINE</a:t>
            </a:r>
            <a:endParaRPr dirty="0"/>
          </a:p>
        </p:txBody>
      </p:sp>
      <p:pic>
        <p:nvPicPr>
          <p:cNvPr id="8" name="Picture 7">
            <a:extLst>
              <a:ext uri="{FF2B5EF4-FFF2-40B4-BE49-F238E27FC236}">
                <a16:creationId xmlns:a16="http://schemas.microsoft.com/office/drawing/2014/main" id="{6F757ACD-44AF-4A2C-9DB7-3FAC0034CE05}"/>
              </a:ext>
            </a:extLst>
          </p:cNvPr>
          <p:cNvPicPr>
            <a:picLocks noChangeAspect="1"/>
          </p:cNvPicPr>
          <p:nvPr/>
        </p:nvPicPr>
        <p:blipFill rotWithShape="1">
          <a:blip r:embed="rId3"/>
          <a:srcRect l="3508" t="57846" r="-3508" b="-1895"/>
          <a:stretch/>
        </p:blipFill>
        <p:spPr>
          <a:xfrm>
            <a:off x="3507130" y="951474"/>
            <a:ext cx="3715474" cy="4192026"/>
          </a:xfrm>
          <a:prstGeom prst="rect">
            <a:avLst/>
          </a:prstGeom>
        </p:spPr>
      </p:pic>
      <p:sp>
        <p:nvSpPr>
          <p:cNvPr id="6" name="Left Brace 5">
            <a:extLst>
              <a:ext uri="{FF2B5EF4-FFF2-40B4-BE49-F238E27FC236}">
                <a16:creationId xmlns:a16="http://schemas.microsoft.com/office/drawing/2014/main" id="{1B81BBAD-1DC0-435D-82E8-111D11DE2D1D}"/>
              </a:ext>
            </a:extLst>
          </p:cNvPr>
          <p:cNvSpPr/>
          <p:nvPr/>
        </p:nvSpPr>
        <p:spPr>
          <a:xfrm rot="10800000">
            <a:off x="2712454" y="2905246"/>
            <a:ext cx="370390" cy="2159006"/>
          </a:xfrm>
          <a:prstGeom prst="leftBrace">
            <a:avLst/>
          </a:prstGeom>
          <a:ln w="28575">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7" name="TextBox 6">
            <a:extLst>
              <a:ext uri="{FF2B5EF4-FFF2-40B4-BE49-F238E27FC236}">
                <a16:creationId xmlns:a16="http://schemas.microsoft.com/office/drawing/2014/main" id="{493CAA09-E141-4BB3-92F2-C9A5CA6E0D30}"/>
              </a:ext>
            </a:extLst>
          </p:cNvPr>
          <p:cNvSpPr txBox="1"/>
          <p:nvPr/>
        </p:nvSpPr>
        <p:spPr>
          <a:xfrm>
            <a:off x="6288716" y="4462316"/>
            <a:ext cx="1811438" cy="430887"/>
          </a:xfrm>
          <a:prstGeom prst="rect">
            <a:avLst/>
          </a:prstGeom>
          <a:noFill/>
        </p:spPr>
        <p:txBody>
          <a:bodyPr wrap="square">
            <a:spAutoFit/>
          </a:bodyPr>
          <a:lstStyle/>
          <a:p>
            <a:r>
              <a:rPr lang="en-IN" sz="1100" b="1" dirty="0" err="1"/>
              <a:t>final_mode_freq</a:t>
            </a:r>
            <a:r>
              <a:rPr lang="en-IN" sz="1100" b="1" dirty="0"/>
              <a:t> =</a:t>
            </a:r>
          </a:p>
          <a:p>
            <a:r>
              <a:rPr lang="en-IN" sz="1100" b="1" dirty="0"/>
              <a:t>   39.0620</a:t>
            </a:r>
          </a:p>
        </p:txBody>
      </p:sp>
      <p:pic>
        <p:nvPicPr>
          <p:cNvPr id="10" name="Picture 9">
            <a:extLst>
              <a:ext uri="{FF2B5EF4-FFF2-40B4-BE49-F238E27FC236}">
                <a16:creationId xmlns:a16="http://schemas.microsoft.com/office/drawing/2014/main" id="{BA5FFC7A-868E-42C9-BA2E-83E87E9239B8}"/>
              </a:ext>
            </a:extLst>
          </p:cNvPr>
          <p:cNvPicPr>
            <a:picLocks noChangeAspect="1"/>
          </p:cNvPicPr>
          <p:nvPr/>
        </p:nvPicPr>
        <p:blipFill>
          <a:blip r:embed="rId4"/>
          <a:stretch>
            <a:fillRect/>
          </a:stretch>
        </p:blipFill>
        <p:spPr>
          <a:xfrm>
            <a:off x="487233" y="79248"/>
            <a:ext cx="1950448" cy="4995884"/>
          </a:xfrm>
          <a:prstGeom prst="rect">
            <a:avLst/>
          </a:prstGeom>
        </p:spPr>
      </p:pic>
    </p:spTree>
    <p:extLst>
      <p:ext uri="{BB962C8B-B14F-4D97-AF65-F5344CB8AC3E}">
        <p14:creationId xmlns:p14="http://schemas.microsoft.com/office/powerpoint/2010/main" val="14607218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509286" y="183019"/>
            <a:ext cx="3819644"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OUTPUT</a:t>
            </a:r>
            <a:endParaRPr dirty="0"/>
          </a:p>
        </p:txBody>
      </p:sp>
      <p:pic>
        <p:nvPicPr>
          <p:cNvPr id="4" name="Picture 3">
            <a:extLst>
              <a:ext uri="{FF2B5EF4-FFF2-40B4-BE49-F238E27FC236}">
                <a16:creationId xmlns:a16="http://schemas.microsoft.com/office/drawing/2014/main" id="{A19EBF72-665B-4F34-9A27-192873E3FFAE}"/>
              </a:ext>
            </a:extLst>
          </p:cNvPr>
          <p:cNvPicPr>
            <a:picLocks noChangeAspect="1"/>
          </p:cNvPicPr>
          <p:nvPr/>
        </p:nvPicPr>
        <p:blipFill>
          <a:blip r:embed="rId3"/>
          <a:stretch>
            <a:fillRect/>
          </a:stretch>
        </p:blipFill>
        <p:spPr>
          <a:xfrm>
            <a:off x="1723395" y="1306376"/>
            <a:ext cx="2269872" cy="3678758"/>
          </a:xfrm>
          <a:prstGeom prst="rect">
            <a:avLst/>
          </a:prstGeom>
        </p:spPr>
      </p:pic>
      <p:pic>
        <p:nvPicPr>
          <p:cNvPr id="9" name="Picture 8">
            <a:extLst>
              <a:ext uri="{FF2B5EF4-FFF2-40B4-BE49-F238E27FC236}">
                <a16:creationId xmlns:a16="http://schemas.microsoft.com/office/drawing/2014/main" id="{4C85118F-09FF-4339-8855-D954DFE37324}"/>
              </a:ext>
            </a:extLst>
          </p:cNvPr>
          <p:cNvPicPr>
            <a:picLocks noChangeAspect="1"/>
          </p:cNvPicPr>
          <p:nvPr/>
        </p:nvPicPr>
        <p:blipFill>
          <a:blip r:embed="rId4"/>
          <a:stretch>
            <a:fillRect/>
          </a:stretch>
        </p:blipFill>
        <p:spPr>
          <a:xfrm>
            <a:off x="632986" y="1306376"/>
            <a:ext cx="957468" cy="1410324"/>
          </a:xfrm>
          <a:prstGeom prst="rect">
            <a:avLst/>
          </a:prstGeom>
        </p:spPr>
      </p:pic>
      <p:pic>
        <p:nvPicPr>
          <p:cNvPr id="11" name="Picture 10">
            <a:extLst>
              <a:ext uri="{FF2B5EF4-FFF2-40B4-BE49-F238E27FC236}">
                <a16:creationId xmlns:a16="http://schemas.microsoft.com/office/drawing/2014/main" id="{5F763146-2A4D-4293-B54A-CEEC2BDC16D5}"/>
              </a:ext>
            </a:extLst>
          </p:cNvPr>
          <p:cNvPicPr>
            <a:picLocks noChangeAspect="1"/>
          </p:cNvPicPr>
          <p:nvPr/>
        </p:nvPicPr>
        <p:blipFill>
          <a:blip r:embed="rId5"/>
          <a:stretch>
            <a:fillRect/>
          </a:stretch>
        </p:blipFill>
        <p:spPr>
          <a:xfrm>
            <a:off x="4560558" y="1301345"/>
            <a:ext cx="3192697" cy="2460427"/>
          </a:xfrm>
          <a:prstGeom prst="rect">
            <a:avLst/>
          </a:prstGeom>
        </p:spPr>
      </p:pic>
      <p:cxnSp>
        <p:nvCxnSpPr>
          <p:cNvPr id="3" name="Straight Connector 2">
            <a:extLst>
              <a:ext uri="{FF2B5EF4-FFF2-40B4-BE49-F238E27FC236}">
                <a16:creationId xmlns:a16="http://schemas.microsoft.com/office/drawing/2014/main" id="{724DF12F-9E99-47BE-A176-19E0FF5795FE}"/>
              </a:ext>
            </a:extLst>
          </p:cNvPr>
          <p:cNvCxnSpPr/>
          <p:nvPr/>
        </p:nvCxnSpPr>
        <p:spPr>
          <a:xfrm>
            <a:off x="4884420" y="2484120"/>
            <a:ext cx="2659380" cy="26670"/>
          </a:xfrm>
          <a:prstGeom prst="line">
            <a:avLst/>
          </a:prstGeom>
          <a:ln w="1270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5" name="Picture 4">
            <a:extLst>
              <a:ext uri="{FF2B5EF4-FFF2-40B4-BE49-F238E27FC236}">
                <a16:creationId xmlns:a16="http://schemas.microsoft.com/office/drawing/2014/main" id="{3EEFDA92-E6DD-4B6E-AC8C-048961BD2BA5}"/>
              </a:ext>
            </a:extLst>
          </p:cNvPr>
          <p:cNvPicPr>
            <a:picLocks noChangeAspect="1"/>
          </p:cNvPicPr>
          <p:nvPr/>
        </p:nvPicPr>
        <p:blipFill>
          <a:blip r:embed="rId6"/>
          <a:stretch>
            <a:fillRect/>
          </a:stretch>
        </p:blipFill>
        <p:spPr>
          <a:xfrm>
            <a:off x="1903099" y="1547279"/>
            <a:ext cx="532762" cy="227471"/>
          </a:xfrm>
          <a:prstGeom prst="rect">
            <a:avLst/>
          </a:prstGeom>
        </p:spPr>
      </p:pic>
    </p:spTree>
    <p:extLst>
      <p:ext uri="{BB962C8B-B14F-4D97-AF65-F5344CB8AC3E}">
        <p14:creationId xmlns:p14="http://schemas.microsoft.com/office/powerpoint/2010/main" val="7658024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509285" y="183019"/>
            <a:ext cx="4861367"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Apply for other speech frames</a:t>
            </a:r>
            <a:endParaRPr dirty="0"/>
          </a:p>
        </p:txBody>
      </p:sp>
      <p:pic>
        <p:nvPicPr>
          <p:cNvPr id="16" name="Picture 15">
            <a:extLst>
              <a:ext uri="{FF2B5EF4-FFF2-40B4-BE49-F238E27FC236}">
                <a16:creationId xmlns:a16="http://schemas.microsoft.com/office/drawing/2014/main" id="{07C3352A-E52A-4F09-9D86-8CDEAC85ABD0}"/>
              </a:ext>
            </a:extLst>
          </p:cNvPr>
          <p:cNvPicPr>
            <a:picLocks noChangeAspect="1"/>
          </p:cNvPicPr>
          <p:nvPr/>
        </p:nvPicPr>
        <p:blipFill>
          <a:blip r:embed="rId3"/>
          <a:stretch>
            <a:fillRect/>
          </a:stretch>
        </p:blipFill>
        <p:spPr>
          <a:xfrm>
            <a:off x="1794269" y="1045675"/>
            <a:ext cx="5555461" cy="3353091"/>
          </a:xfrm>
          <a:prstGeom prst="rect">
            <a:avLst/>
          </a:prstGeom>
        </p:spPr>
      </p:pic>
    </p:spTree>
    <p:extLst>
      <p:ext uri="{BB962C8B-B14F-4D97-AF65-F5344CB8AC3E}">
        <p14:creationId xmlns:p14="http://schemas.microsoft.com/office/powerpoint/2010/main" val="42680223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5" name="Picture 4">
            <a:extLst>
              <a:ext uri="{FF2B5EF4-FFF2-40B4-BE49-F238E27FC236}">
                <a16:creationId xmlns:a16="http://schemas.microsoft.com/office/drawing/2014/main" id="{BF8AD74F-6E9C-4027-9BB1-6EC5B10F542F}"/>
              </a:ext>
            </a:extLst>
          </p:cNvPr>
          <p:cNvPicPr>
            <a:picLocks noChangeAspect="1"/>
          </p:cNvPicPr>
          <p:nvPr/>
        </p:nvPicPr>
        <p:blipFill>
          <a:blip r:embed="rId3"/>
          <a:stretch>
            <a:fillRect/>
          </a:stretch>
        </p:blipFill>
        <p:spPr>
          <a:xfrm>
            <a:off x="1170354" y="821219"/>
            <a:ext cx="6367952" cy="3357081"/>
          </a:xfrm>
          <a:prstGeom prst="rect">
            <a:avLst/>
          </a:prstGeom>
        </p:spPr>
      </p:pic>
      <p:sp>
        <p:nvSpPr>
          <p:cNvPr id="159" name="Google Shape;159;p34"/>
          <p:cNvSpPr txBox="1">
            <a:spLocks noGrp="1"/>
          </p:cNvSpPr>
          <p:nvPr>
            <p:ph type="ctrTitle"/>
          </p:nvPr>
        </p:nvSpPr>
        <p:spPr>
          <a:xfrm>
            <a:off x="509286" y="183019"/>
            <a:ext cx="3819644"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OUTPUT</a:t>
            </a:r>
            <a:endParaRPr dirty="0"/>
          </a:p>
        </p:txBody>
      </p:sp>
      <p:cxnSp>
        <p:nvCxnSpPr>
          <p:cNvPr id="3" name="Straight Connector 2">
            <a:extLst>
              <a:ext uri="{FF2B5EF4-FFF2-40B4-BE49-F238E27FC236}">
                <a16:creationId xmlns:a16="http://schemas.microsoft.com/office/drawing/2014/main" id="{724DF12F-9E99-47BE-A176-19E0FF5795FE}"/>
              </a:ext>
            </a:extLst>
          </p:cNvPr>
          <p:cNvCxnSpPr>
            <a:cxnSpLocks/>
          </p:cNvCxnSpPr>
          <p:nvPr/>
        </p:nvCxnSpPr>
        <p:spPr>
          <a:xfrm>
            <a:off x="1575579" y="2420620"/>
            <a:ext cx="5773911" cy="0"/>
          </a:xfrm>
          <a:prstGeom prst="line">
            <a:avLst/>
          </a:prstGeom>
          <a:ln w="1270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Left Brace 9">
            <a:extLst>
              <a:ext uri="{FF2B5EF4-FFF2-40B4-BE49-F238E27FC236}">
                <a16:creationId xmlns:a16="http://schemas.microsoft.com/office/drawing/2014/main" id="{F222F658-52BB-4455-A8EC-A32CA0F9F17C}"/>
              </a:ext>
            </a:extLst>
          </p:cNvPr>
          <p:cNvSpPr/>
          <p:nvPr/>
        </p:nvSpPr>
        <p:spPr>
          <a:xfrm rot="16200000">
            <a:off x="4128167" y="3838801"/>
            <a:ext cx="329233" cy="1044568"/>
          </a:xfrm>
          <a:prstGeom prst="leftBrace">
            <a:avLst>
              <a:gd name="adj1" fmla="val 8333"/>
              <a:gd name="adj2" fmla="val 48132"/>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13" name="Left Brace 12">
            <a:extLst>
              <a:ext uri="{FF2B5EF4-FFF2-40B4-BE49-F238E27FC236}">
                <a16:creationId xmlns:a16="http://schemas.microsoft.com/office/drawing/2014/main" id="{D8C9711D-E9F3-4DC3-B8BC-5DE59FFE80BF}"/>
              </a:ext>
            </a:extLst>
          </p:cNvPr>
          <p:cNvSpPr/>
          <p:nvPr/>
        </p:nvSpPr>
        <p:spPr>
          <a:xfrm rot="16200000">
            <a:off x="5382359" y="3647346"/>
            <a:ext cx="329233" cy="1463814"/>
          </a:xfrm>
          <a:prstGeom prst="leftBrace">
            <a:avLst>
              <a:gd name="adj1" fmla="val 8333"/>
              <a:gd name="adj2" fmla="val 48132"/>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14" name="Google Shape;234;p39">
            <a:extLst>
              <a:ext uri="{FF2B5EF4-FFF2-40B4-BE49-F238E27FC236}">
                <a16:creationId xmlns:a16="http://schemas.microsoft.com/office/drawing/2014/main" id="{2D5301F9-9B57-4A50-B49D-56CA5169E6AB}"/>
              </a:ext>
            </a:extLst>
          </p:cNvPr>
          <p:cNvSpPr txBox="1">
            <a:spLocks/>
          </p:cNvSpPr>
          <p:nvPr/>
        </p:nvSpPr>
        <p:spPr>
          <a:xfrm>
            <a:off x="3880259" y="4520439"/>
            <a:ext cx="825048" cy="53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9400" algn="l" rtl="0">
              <a:lnSpc>
                <a:spcPct val="115000"/>
              </a:lnSpc>
              <a:spcBef>
                <a:spcPts val="0"/>
              </a:spcBef>
              <a:spcAft>
                <a:spcPts val="0"/>
              </a:spcAft>
              <a:buClr>
                <a:srgbClr val="434343"/>
              </a:buClr>
              <a:buSzPts val="8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1pPr>
            <a:lvl2pPr marL="914400" marR="0" lvl="1"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9pPr>
          </a:lstStyle>
          <a:p>
            <a:pPr marL="0" indent="0" algn="ctr">
              <a:buFont typeface="Nunito Light"/>
              <a:buNone/>
            </a:pPr>
            <a:r>
              <a:rPr lang="en-US" sz="1400" dirty="0"/>
              <a:t>Unvoiced </a:t>
            </a:r>
          </a:p>
        </p:txBody>
      </p:sp>
      <p:sp>
        <p:nvSpPr>
          <p:cNvPr id="15" name="Google Shape;234;p39">
            <a:extLst>
              <a:ext uri="{FF2B5EF4-FFF2-40B4-BE49-F238E27FC236}">
                <a16:creationId xmlns:a16="http://schemas.microsoft.com/office/drawing/2014/main" id="{14BB70C4-A9CA-45F1-968A-17777A741135}"/>
              </a:ext>
            </a:extLst>
          </p:cNvPr>
          <p:cNvSpPr txBox="1">
            <a:spLocks/>
          </p:cNvSpPr>
          <p:nvPr/>
        </p:nvSpPr>
        <p:spPr>
          <a:xfrm>
            <a:off x="5134451" y="4543870"/>
            <a:ext cx="825048" cy="53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9400" algn="l" rtl="0">
              <a:lnSpc>
                <a:spcPct val="115000"/>
              </a:lnSpc>
              <a:spcBef>
                <a:spcPts val="0"/>
              </a:spcBef>
              <a:spcAft>
                <a:spcPts val="0"/>
              </a:spcAft>
              <a:buClr>
                <a:srgbClr val="434343"/>
              </a:buClr>
              <a:buSzPts val="8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1pPr>
            <a:lvl2pPr marL="914400" marR="0" lvl="1"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9pPr>
          </a:lstStyle>
          <a:p>
            <a:pPr marL="0" indent="0" algn="ctr">
              <a:buFont typeface="Nunito Light"/>
              <a:buNone/>
            </a:pPr>
            <a:r>
              <a:rPr lang="en-US" sz="1400" dirty="0"/>
              <a:t>Voiced </a:t>
            </a:r>
          </a:p>
        </p:txBody>
      </p:sp>
    </p:spTree>
    <p:extLst>
      <p:ext uri="{BB962C8B-B14F-4D97-AF65-F5344CB8AC3E}">
        <p14:creationId xmlns:p14="http://schemas.microsoft.com/office/powerpoint/2010/main" val="2849656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5"/>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166" name="Google Shape;166;p35">
            <a:hlinkClick r:id="" action="ppaction://noaction"/>
          </p:cNvPr>
          <p:cNvSpPr txBox="1">
            <a:spLocks noGrp="1"/>
          </p:cNvSpPr>
          <p:nvPr>
            <p:ph type="title" idx="5"/>
          </p:nvPr>
        </p:nvSpPr>
        <p:spPr>
          <a:xfrm>
            <a:off x="2105406" y="251371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67" name="Google Shape;167;p35"/>
          <p:cNvSpPr txBox="1">
            <a:spLocks noGrp="1"/>
          </p:cNvSpPr>
          <p:nvPr>
            <p:ph type="ctrTitle" idx="2"/>
          </p:nvPr>
        </p:nvSpPr>
        <p:spPr>
          <a:xfrm>
            <a:off x="390296" y="506223"/>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 dirty="0"/>
              <a:t>Epoch Detection</a:t>
            </a:r>
            <a:endParaRPr dirty="0"/>
          </a:p>
        </p:txBody>
      </p:sp>
      <p:sp>
        <p:nvSpPr>
          <p:cNvPr id="169" name="Google Shape;169;p35">
            <a:hlinkClick r:id="rId3" action="ppaction://hlinksldjump"/>
          </p:cNvPr>
          <p:cNvSpPr txBox="1">
            <a:spLocks noGrp="1"/>
          </p:cNvSpPr>
          <p:nvPr>
            <p:ph type="title" idx="3"/>
          </p:nvPr>
        </p:nvSpPr>
        <p:spPr>
          <a:xfrm>
            <a:off x="2118448" y="57099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70" name="Google Shape;170;p35">
            <a:hlinkClick r:id="rId4" action="ppaction://hlinksldjump"/>
          </p:cNvPr>
          <p:cNvSpPr txBox="1">
            <a:spLocks noGrp="1"/>
          </p:cNvSpPr>
          <p:nvPr>
            <p:ph type="title" idx="4"/>
          </p:nvPr>
        </p:nvSpPr>
        <p:spPr>
          <a:xfrm>
            <a:off x="2105406" y="154235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71" name="Google Shape;171;p35">
            <a:hlinkClick r:id="rId5" action="ppaction://hlinksldjump"/>
          </p:cNvPr>
          <p:cNvSpPr txBox="1">
            <a:spLocks noGrp="1"/>
          </p:cNvSpPr>
          <p:nvPr>
            <p:ph type="title" idx="6"/>
          </p:nvPr>
        </p:nvSpPr>
        <p:spPr>
          <a:xfrm>
            <a:off x="5922008" y="2119185"/>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72" name="Google Shape;172;p35">
            <a:hlinkClick r:id="" action="ppaction://noaction"/>
          </p:cNvPr>
          <p:cNvSpPr txBox="1">
            <a:spLocks noGrp="1"/>
          </p:cNvSpPr>
          <p:nvPr>
            <p:ph type="title" idx="7"/>
          </p:nvPr>
        </p:nvSpPr>
        <p:spPr>
          <a:xfrm>
            <a:off x="5922008" y="3138883"/>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73" name="Google Shape;173;p35">
            <a:hlinkClick r:id="" action="ppaction://noaction"/>
          </p:cNvPr>
          <p:cNvSpPr txBox="1">
            <a:spLocks noGrp="1"/>
          </p:cNvSpPr>
          <p:nvPr>
            <p:ph type="title" idx="8"/>
          </p:nvPr>
        </p:nvSpPr>
        <p:spPr>
          <a:xfrm>
            <a:off x="5922008" y="4158581"/>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174" name="Google Shape;174;p35"/>
          <p:cNvSpPr txBox="1">
            <a:spLocks noGrp="1"/>
          </p:cNvSpPr>
          <p:nvPr>
            <p:ph type="ctrTitle" idx="9"/>
          </p:nvPr>
        </p:nvSpPr>
        <p:spPr>
          <a:xfrm>
            <a:off x="390296" y="1483239"/>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Related Works</a:t>
            </a:r>
            <a:endParaRPr dirty="0"/>
          </a:p>
        </p:txBody>
      </p:sp>
      <p:sp>
        <p:nvSpPr>
          <p:cNvPr id="176" name="Google Shape;176;p35"/>
          <p:cNvSpPr txBox="1">
            <a:spLocks noGrp="1"/>
          </p:cNvSpPr>
          <p:nvPr>
            <p:ph type="ctrTitle" idx="14"/>
          </p:nvPr>
        </p:nvSpPr>
        <p:spPr>
          <a:xfrm>
            <a:off x="401556" y="2445546"/>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DMD</a:t>
            </a:r>
            <a:endParaRPr dirty="0"/>
          </a:p>
        </p:txBody>
      </p:sp>
      <p:sp>
        <p:nvSpPr>
          <p:cNvPr id="178" name="Google Shape;178;p35"/>
          <p:cNvSpPr txBox="1">
            <a:spLocks noGrp="1"/>
          </p:cNvSpPr>
          <p:nvPr>
            <p:ph type="ctrTitle" idx="16"/>
          </p:nvPr>
        </p:nvSpPr>
        <p:spPr>
          <a:xfrm>
            <a:off x="6811558" y="2017075"/>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Pipeline</a:t>
            </a:r>
            <a:endParaRPr dirty="0"/>
          </a:p>
        </p:txBody>
      </p:sp>
      <p:sp>
        <p:nvSpPr>
          <p:cNvPr id="180" name="Google Shape;180;p35"/>
          <p:cNvSpPr txBox="1">
            <a:spLocks noGrp="1"/>
          </p:cNvSpPr>
          <p:nvPr>
            <p:ph type="ctrTitle" idx="18"/>
          </p:nvPr>
        </p:nvSpPr>
        <p:spPr>
          <a:xfrm>
            <a:off x="6811558" y="3079707"/>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Inference</a:t>
            </a:r>
            <a:endParaRPr dirty="0"/>
          </a:p>
        </p:txBody>
      </p:sp>
      <p:sp>
        <p:nvSpPr>
          <p:cNvPr id="182" name="Google Shape;182;p35"/>
          <p:cNvSpPr txBox="1">
            <a:spLocks noGrp="1"/>
          </p:cNvSpPr>
          <p:nvPr>
            <p:ph type="ctrTitle" idx="20"/>
          </p:nvPr>
        </p:nvSpPr>
        <p:spPr>
          <a:xfrm>
            <a:off x="6811558" y="4040229"/>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a:t>
            </a:r>
            <a:r>
              <a:rPr lang="en-IN" dirty="0"/>
              <a:t>u</a:t>
            </a:r>
            <a:r>
              <a:rPr lang="en" dirty="0"/>
              <a:t>ture Work</a:t>
            </a:r>
            <a:endParaRPr dirty="0"/>
          </a:p>
        </p:txBody>
      </p:sp>
      <p:cxnSp>
        <p:nvCxnSpPr>
          <p:cNvPr id="184" name="Google Shape;184;p35"/>
          <p:cNvCxnSpPr/>
          <p:nvPr/>
        </p:nvCxnSpPr>
        <p:spPr>
          <a:xfrm>
            <a:off x="3297225" y="0"/>
            <a:ext cx="0" cy="2393700"/>
          </a:xfrm>
          <a:prstGeom prst="straightConnector1">
            <a:avLst/>
          </a:prstGeom>
          <a:noFill/>
          <a:ln w="9525" cap="flat" cmpd="sng">
            <a:solidFill>
              <a:srgbClr val="595959"/>
            </a:solidFill>
            <a:prstDash val="solid"/>
            <a:round/>
            <a:headEnd type="none" w="med" len="med"/>
            <a:tailEnd type="none" w="med" len="med"/>
          </a:ln>
        </p:spPr>
      </p:cxnSp>
      <p:cxnSp>
        <p:nvCxnSpPr>
          <p:cNvPr id="185" name="Google Shape;185;p35"/>
          <p:cNvCxnSpPr/>
          <p:nvPr/>
        </p:nvCxnSpPr>
        <p:spPr>
          <a:xfrm>
            <a:off x="5861950" y="3131400"/>
            <a:ext cx="0" cy="2030100"/>
          </a:xfrm>
          <a:prstGeom prst="straightConnector1">
            <a:avLst/>
          </a:prstGeom>
          <a:noFill/>
          <a:ln w="9525" cap="flat" cmpd="sng">
            <a:solidFill>
              <a:srgbClr val="595959"/>
            </a:solidFill>
            <a:prstDash val="solid"/>
            <a:round/>
            <a:headEnd type="none" w="med" len="med"/>
            <a:tailEnd type="none" w="med" len="med"/>
          </a:ln>
        </p:spPr>
      </p:cxnSp>
    </p:spTree>
    <p:extLst>
      <p:ext uri="{BB962C8B-B14F-4D97-AF65-F5344CB8AC3E}">
        <p14:creationId xmlns:p14="http://schemas.microsoft.com/office/powerpoint/2010/main" val="3015116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84"/>
                                        </p:tgtEl>
                                        <p:attrNameLst>
                                          <p:attrName>style.visibility</p:attrName>
                                        </p:attrNameLst>
                                      </p:cBhvr>
                                      <p:to>
                                        <p:strVal val="visible"/>
                                      </p:to>
                                    </p:set>
                                    <p:anim calcmode="lin" valueType="num">
                                      <p:cBhvr additive="base">
                                        <p:cTn id="7" dur="1000"/>
                                        <p:tgtEl>
                                          <p:spTgt spid="184"/>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85"/>
                                        </p:tgtEl>
                                        <p:attrNameLst>
                                          <p:attrName>style.visibility</p:attrName>
                                        </p:attrNameLst>
                                      </p:cBhvr>
                                      <p:to>
                                        <p:strVal val="visible"/>
                                      </p:to>
                                    </p:set>
                                    <p:anim calcmode="lin" valueType="num">
                                      <p:cBhvr additive="base">
                                        <p:cTn id="10" dur="1000"/>
                                        <p:tgtEl>
                                          <p:spTgt spid="185"/>
                                        </p:tgtEl>
                                        <p:attrNameLst>
                                          <p:attrName>ppt_y</p:attrName>
                                        </p:attrNameLst>
                                      </p:cBhvr>
                                      <p:tavLst>
                                        <p:tav tm="0">
                                          <p:val>
                                            <p:strVal val="#ppt_y+1"/>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66"/>
                                        </p:tgtEl>
                                        <p:attrNameLst>
                                          <p:attrName>style.visibility</p:attrName>
                                        </p:attrNameLst>
                                      </p:cBhvr>
                                      <p:to>
                                        <p:strVal val="visible"/>
                                      </p:to>
                                    </p:set>
                                    <p:animEffect transition="in" filter="fade">
                                      <p:cBhvr>
                                        <p:cTn id="14" dur="1000"/>
                                        <p:tgtEl>
                                          <p:spTgt spid="166"/>
                                        </p:tgtEl>
                                      </p:cBhvr>
                                    </p:animEffect>
                                  </p:childTnLst>
                                </p:cTn>
                              </p:par>
                              <p:par>
                                <p:cTn id="15" presetID="10" presetClass="entr" presetSubtype="0" fill="hold" nodeType="withEffect">
                                  <p:stCondLst>
                                    <p:cond delay="0"/>
                                  </p:stCondLst>
                                  <p:childTnLst>
                                    <p:set>
                                      <p:cBhvr>
                                        <p:cTn id="16" dur="1" fill="hold">
                                          <p:stCondLst>
                                            <p:cond delay="0"/>
                                          </p:stCondLst>
                                        </p:cTn>
                                        <p:tgtEl>
                                          <p:spTgt spid="169"/>
                                        </p:tgtEl>
                                        <p:attrNameLst>
                                          <p:attrName>style.visibility</p:attrName>
                                        </p:attrNameLst>
                                      </p:cBhvr>
                                      <p:to>
                                        <p:strVal val="visible"/>
                                      </p:to>
                                    </p:set>
                                    <p:animEffect transition="in" filter="fade">
                                      <p:cBhvr>
                                        <p:cTn id="17" dur="1000"/>
                                        <p:tgtEl>
                                          <p:spTgt spid="169"/>
                                        </p:tgtEl>
                                      </p:cBhvr>
                                    </p:animEffect>
                                  </p:childTnLst>
                                </p:cTn>
                              </p:par>
                              <p:par>
                                <p:cTn id="18" presetID="10" presetClass="entr" presetSubtype="0" fill="hold" nodeType="withEffect">
                                  <p:stCondLst>
                                    <p:cond delay="0"/>
                                  </p:stCondLst>
                                  <p:childTnLst>
                                    <p:set>
                                      <p:cBhvr>
                                        <p:cTn id="19" dur="1" fill="hold">
                                          <p:stCondLst>
                                            <p:cond delay="0"/>
                                          </p:stCondLst>
                                        </p:cTn>
                                        <p:tgtEl>
                                          <p:spTgt spid="170"/>
                                        </p:tgtEl>
                                        <p:attrNameLst>
                                          <p:attrName>style.visibility</p:attrName>
                                        </p:attrNameLst>
                                      </p:cBhvr>
                                      <p:to>
                                        <p:strVal val="visible"/>
                                      </p:to>
                                    </p:set>
                                    <p:animEffect transition="in" filter="fade">
                                      <p:cBhvr>
                                        <p:cTn id="20" dur="1000"/>
                                        <p:tgtEl>
                                          <p:spTgt spid="170"/>
                                        </p:tgtEl>
                                      </p:cBhvr>
                                    </p:animEffect>
                                  </p:childTnLst>
                                </p:cTn>
                              </p:par>
                              <p:par>
                                <p:cTn id="21" presetID="10" presetClass="entr" presetSubtype="0" fill="hold" nodeType="withEffect">
                                  <p:stCondLst>
                                    <p:cond delay="0"/>
                                  </p:stCondLst>
                                  <p:childTnLst>
                                    <p:set>
                                      <p:cBhvr>
                                        <p:cTn id="22" dur="1" fill="hold">
                                          <p:stCondLst>
                                            <p:cond delay="0"/>
                                          </p:stCondLst>
                                        </p:cTn>
                                        <p:tgtEl>
                                          <p:spTgt spid="171"/>
                                        </p:tgtEl>
                                        <p:attrNameLst>
                                          <p:attrName>style.visibility</p:attrName>
                                        </p:attrNameLst>
                                      </p:cBhvr>
                                      <p:to>
                                        <p:strVal val="visible"/>
                                      </p:to>
                                    </p:set>
                                    <p:animEffect transition="in" filter="fade">
                                      <p:cBhvr>
                                        <p:cTn id="23" dur="1000"/>
                                        <p:tgtEl>
                                          <p:spTgt spid="171"/>
                                        </p:tgtEl>
                                      </p:cBhvr>
                                    </p:animEffect>
                                  </p:childTnLst>
                                </p:cTn>
                              </p:par>
                              <p:par>
                                <p:cTn id="24" presetID="10" presetClass="entr" presetSubtype="0" fill="hold" nodeType="withEffect">
                                  <p:stCondLst>
                                    <p:cond delay="0"/>
                                  </p:stCondLst>
                                  <p:childTnLst>
                                    <p:set>
                                      <p:cBhvr>
                                        <p:cTn id="25" dur="1" fill="hold">
                                          <p:stCondLst>
                                            <p:cond delay="0"/>
                                          </p:stCondLst>
                                        </p:cTn>
                                        <p:tgtEl>
                                          <p:spTgt spid="172"/>
                                        </p:tgtEl>
                                        <p:attrNameLst>
                                          <p:attrName>style.visibility</p:attrName>
                                        </p:attrNameLst>
                                      </p:cBhvr>
                                      <p:to>
                                        <p:strVal val="visible"/>
                                      </p:to>
                                    </p:set>
                                    <p:animEffect transition="in" filter="fade">
                                      <p:cBhvr>
                                        <p:cTn id="26" dur="1000"/>
                                        <p:tgtEl>
                                          <p:spTgt spid="172"/>
                                        </p:tgtEl>
                                      </p:cBhvr>
                                    </p:animEffect>
                                  </p:childTnLst>
                                </p:cTn>
                              </p:par>
                              <p:par>
                                <p:cTn id="27" presetID="10" presetClass="entr" presetSubtype="0" fill="hold" nodeType="withEffect">
                                  <p:stCondLst>
                                    <p:cond delay="0"/>
                                  </p:stCondLst>
                                  <p:childTnLst>
                                    <p:set>
                                      <p:cBhvr>
                                        <p:cTn id="28" dur="1" fill="hold">
                                          <p:stCondLst>
                                            <p:cond delay="0"/>
                                          </p:stCondLst>
                                        </p:cTn>
                                        <p:tgtEl>
                                          <p:spTgt spid="173"/>
                                        </p:tgtEl>
                                        <p:attrNameLst>
                                          <p:attrName>style.visibility</p:attrName>
                                        </p:attrNameLst>
                                      </p:cBhvr>
                                      <p:to>
                                        <p:strVal val="visible"/>
                                      </p:to>
                                    </p:set>
                                    <p:animEffect transition="in" filter="fade">
                                      <p:cBhvr>
                                        <p:cTn id="29" dur="10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54"/>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FUTURE WORK</a:t>
            </a:r>
            <a:endParaRPr dirty="0"/>
          </a:p>
        </p:txBody>
      </p:sp>
      <p:sp>
        <p:nvSpPr>
          <p:cNvPr id="616" name="Google Shape;616;p54"/>
          <p:cNvSpPr txBox="1">
            <a:spLocks noGrp="1"/>
          </p:cNvSpPr>
          <p:nvPr>
            <p:ph type="title" idx="2"/>
          </p:nvPr>
        </p:nvSpPr>
        <p:spPr>
          <a:xfrm flipH="1">
            <a:off x="3914472" y="18666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05</a:t>
            </a:r>
            <a:endParaRPr dirty="0"/>
          </a:p>
        </p:txBody>
      </p:sp>
      <p:sp>
        <p:nvSpPr>
          <p:cNvPr id="617" name="Google Shape;617;p54"/>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enter here the subtitle if you need it</a:t>
            </a:r>
            <a:endParaRPr/>
          </a:p>
        </p:txBody>
      </p:sp>
      <p:grpSp>
        <p:nvGrpSpPr>
          <p:cNvPr id="619" name="Google Shape;619;p54"/>
          <p:cNvGrpSpPr/>
          <p:nvPr/>
        </p:nvGrpSpPr>
        <p:grpSpPr>
          <a:xfrm>
            <a:off x="8089940" y="561326"/>
            <a:ext cx="423413" cy="421569"/>
            <a:chOff x="7703675" y="2541175"/>
            <a:chExt cx="499425" cy="497250"/>
          </a:xfrm>
        </p:grpSpPr>
        <p:sp>
          <p:nvSpPr>
            <p:cNvPr id="620" name="Google Shape;620;p54"/>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4"/>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4"/>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4"/>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4"/>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 name="Google Shape;625;p54">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8299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16"/>
                                        </p:tgtEl>
                                        <p:attrNameLst>
                                          <p:attrName>style.visibility</p:attrName>
                                        </p:attrNameLst>
                                      </p:cBhvr>
                                      <p:to>
                                        <p:strVal val="visible"/>
                                      </p:to>
                                    </p:set>
                                    <p:animEffect transition="in" filter="fade">
                                      <p:cBhvr>
                                        <p:cTn id="7" dur="800"/>
                                        <p:tgtEl>
                                          <p:spTgt spid="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None/>
            </a:pPr>
            <a:r>
              <a:rPr lang="en-US" sz="1600" dirty="0">
                <a:solidFill>
                  <a:srgbClr val="434343"/>
                </a:solidFill>
              </a:rPr>
              <a:t>Reduce the </a:t>
            </a:r>
            <a:r>
              <a:rPr lang="en-US" sz="1600" b="1" dirty="0">
                <a:solidFill>
                  <a:srgbClr val="434343"/>
                </a:solidFill>
              </a:rPr>
              <a:t>Window size </a:t>
            </a:r>
            <a:r>
              <a:rPr lang="en-US" sz="1600" dirty="0">
                <a:solidFill>
                  <a:srgbClr val="434343"/>
                </a:solidFill>
              </a:rPr>
              <a:t>of each speech frame from </a:t>
            </a:r>
            <a:r>
              <a:rPr lang="en-US" sz="1600" b="1" dirty="0">
                <a:solidFill>
                  <a:srgbClr val="434343"/>
                </a:solidFill>
              </a:rPr>
              <a:t>2000 to 1000 samples </a:t>
            </a:r>
          </a:p>
          <a:p>
            <a:pPr marL="457200" lvl="0" indent="-228600" algn="l" rtl="0">
              <a:lnSpc>
                <a:spcPct val="100000"/>
              </a:lnSpc>
              <a:spcBef>
                <a:spcPts val="0"/>
              </a:spcBef>
              <a:spcAft>
                <a:spcPts val="0"/>
              </a:spcAft>
              <a:buNone/>
            </a:pPr>
            <a:endParaRPr lang="en-US" sz="1600" b="1" dirty="0">
              <a:solidFill>
                <a:srgbClr val="434343"/>
              </a:solidFill>
            </a:endParaRPr>
          </a:p>
          <a:p>
            <a:pPr marL="457200" lvl="0" indent="-228600" algn="l" rtl="0">
              <a:lnSpc>
                <a:spcPct val="100000"/>
              </a:lnSpc>
              <a:spcBef>
                <a:spcPts val="0"/>
              </a:spcBef>
              <a:spcAft>
                <a:spcPts val="0"/>
              </a:spcAft>
              <a:buNone/>
            </a:pPr>
            <a:r>
              <a:rPr lang="en-US" sz="1600" dirty="0">
                <a:solidFill>
                  <a:srgbClr val="434343"/>
                </a:solidFill>
              </a:rPr>
              <a:t>Making a more </a:t>
            </a:r>
            <a:r>
              <a:rPr lang="en-US" sz="1600" b="1" dirty="0">
                <a:solidFill>
                  <a:srgbClr val="434343"/>
                </a:solidFill>
              </a:rPr>
              <a:t>generalized code </a:t>
            </a:r>
            <a:r>
              <a:rPr lang="en-US" sz="1600" dirty="0">
                <a:solidFill>
                  <a:srgbClr val="434343"/>
                </a:solidFill>
              </a:rPr>
              <a:t>for all speech signals</a:t>
            </a:r>
          </a:p>
          <a:p>
            <a:pPr marL="228600" lvl="0" indent="0" algn="l" rtl="0">
              <a:lnSpc>
                <a:spcPct val="100000"/>
              </a:lnSpc>
              <a:spcBef>
                <a:spcPts val="0"/>
              </a:spcBef>
              <a:spcAft>
                <a:spcPts val="0"/>
              </a:spcAft>
              <a:buNone/>
            </a:pPr>
            <a:endParaRPr lang="en-US" sz="1600" b="1" dirty="0">
              <a:solidFill>
                <a:srgbClr val="434343"/>
              </a:solidFill>
            </a:endParaRPr>
          </a:p>
          <a:p>
            <a:pPr marL="228600" lvl="0" indent="0" algn="l" rtl="0">
              <a:lnSpc>
                <a:spcPct val="100000"/>
              </a:lnSpc>
              <a:spcBef>
                <a:spcPts val="0"/>
              </a:spcBef>
              <a:spcAft>
                <a:spcPts val="0"/>
              </a:spcAft>
              <a:buNone/>
            </a:pPr>
            <a:r>
              <a:rPr lang="en-US" sz="1600" dirty="0">
                <a:solidFill>
                  <a:srgbClr val="434343"/>
                </a:solidFill>
              </a:rPr>
              <a:t>Finding </a:t>
            </a:r>
            <a:r>
              <a:rPr lang="en-US" sz="1600" b="1" dirty="0">
                <a:solidFill>
                  <a:srgbClr val="434343"/>
                </a:solidFill>
              </a:rPr>
              <a:t>metrics </a:t>
            </a:r>
          </a:p>
          <a:p>
            <a:pPr marL="514350" lvl="0" indent="-285750" algn="l" rtl="0">
              <a:lnSpc>
                <a:spcPct val="100000"/>
              </a:lnSpc>
              <a:spcBef>
                <a:spcPts val="0"/>
              </a:spcBef>
              <a:spcAft>
                <a:spcPts val="0"/>
              </a:spcAft>
              <a:buFont typeface="Arial" panose="020B0604020202020204" pitchFamily="34" charset="0"/>
              <a:buChar char="•"/>
            </a:pPr>
            <a:r>
              <a:rPr lang="en-US" sz="1600" dirty="0">
                <a:solidFill>
                  <a:srgbClr val="434343"/>
                </a:solidFill>
              </a:rPr>
              <a:t>Pitch Period</a:t>
            </a:r>
          </a:p>
          <a:p>
            <a:pPr marL="514350" lvl="0" indent="-285750" algn="l" rtl="0">
              <a:lnSpc>
                <a:spcPct val="100000"/>
              </a:lnSpc>
              <a:spcBef>
                <a:spcPts val="0"/>
              </a:spcBef>
              <a:spcAft>
                <a:spcPts val="0"/>
              </a:spcAft>
              <a:buFont typeface="Arial" panose="020B0604020202020204" pitchFamily="34" charset="0"/>
              <a:buChar char="•"/>
            </a:pPr>
            <a:r>
              <a:rPr lang="en-US" sz="1600" dirty="0">
                <a:solidFill>
                  <a:srgbClr val="434343"/>
                </a:solidFill>
              </a:rPr>
              <a:t>Jitter</a:t>
            </a:r>
          </a:p>
          <a:p>
            <a:pPr marL="514350" lvl="0" indent="-285750" algn="l" rtl="0">
              <a:lnSpc>
                <a:spcPct val="100000"/>
              </a:lnSpc>
              <a:spcBef>
                <a:spcPts val="0"/>
              </a:spcBef>
              <a:spcAft>
                <a:spcPts val="0"/>
              </a:spcAft>
              <a:buFont typeface="Arial" panose="020B0604020202020204" pitchFamily="34" charset="0"/>
              <a:buChar char="•"/>
            </a:pPr>
            <a:r>
              <a:rPr lang="en-US" sz="1600" dirty="0">
                <a:solidFill>
                  <a:srgbClr val="434343"/>
                </a:solidFill>
              </a:rPr>
              <a:t>Close Quotient</a:t>
            </a:r>
          </a:p>
          <a:p>
            <a:pPr marL="514350" lvl="0" indent="-285750" algn="l" rtl="0">
              <a:lnSpc>
                <a:spcPct val="100000"/>
              </a:lnSpc>
              <a:spcBef>
                <a:spcPts val="0"/>
              </a:spcBef>
              <a:spcAft>
                <a:spcPts val="0"/>
              </a:spcAft>
              <a:buFont typeface="Arial" panose="020B0604020202020204" pitchFamily="34" charset="0"/>
              <a:buChar char="•"/>
            </a:pPr>
            <a:r>
              <a:rPr lang="en-US" sz="1600" dirty="0">
                <a:solidFill>
                  <a:srgbClr val="434343"/>
                </a:solidFill>
              </a:rPr>
              <a:t>Speed Quotient</a:t>
            </a:r>
          </a:p>
          <a:p>
            <a:pPr marL="457200" lvl="0" indent="-228600" algn="l" rtl="0">
              <a:lnSpc>
                <a:spcPct val="100000"/>
              </a:lnSpc>
              <a:spcBef>
                <a:spcPts val="0"/>
              </a:spcBef>
              <a:spcAft>
                <a:spcPts val="0"/>
              </a:spcAft>
              <a:buNone/>
            </a:pPr>
            <a:endParaRPr lang="en-US" sz="1600" dirty="0">
              <a:solidFill>
                <a:srgbClr val="434343"/>
              </a:solidFill>
            </a:endParaRPr>
          </a:p>
          <a:p>
            <a:pPr marL="457200" lvl="0" indent="-228600" algn="l" rtl="0">
              <a:lnSpc>
                <a:spcPct val="100000"/>
              </a:lnSpc>
              <a:spcBef>
                <a:spcPts val="0"/>
              </a:spcBef>
              <a:spcAft>
                <a:spcPts val="0"/>
              </a:spcAft>
              <a:buNone/>
            </a:pPr>
            <a:r>
              <a:rPr lang="en-US" sz="1600" dirty="0">
                <a:solidFill>
                  <a:srgbClr val="434343"/>
                </a:solidFill>
              </a:rPr>
              <a:t>Applying the metrics for </a:t>
            </a:r>
          </a:p>
          <a:p>
            <a:pPr marL="514350" lvl="0" indent="-285750" algn="l" rtl="0">
              <a:lnSpc>
                <a:spcPct val="100000"/>
              </a:lnSpc>
              <a:spcBef>
                <a:spcPts val="0"/>
              </a:spcBef>
              <a:spcAft>
                <a:spcPts val="0"/>
              </a:spcAft>
              <a:buFont typeface="Arial" panose="020B0604020202020204" pitchFamily="34" charset="0"/>
              <a:buChar char="•"/>
            </a:pPr>
            <a:r>
              <a:rPr lang="en-US" sz="1600" b="1" dirty="0">
                <a:solidFill>
                  <a:srgbClr val="434343"/>
                </a:solidFill>
              </a:rPr>
              <a:t>Emotion recognition </a:t>
            </a:r>
            <a:r>
              <a:rPr lang="en-US" sz="1600" dirty="0">
                <a:solidFill>
                  <a:srgbClr val="434343"/>
                </a:solidFill>
              </a:rPr>
              <a:t>in speech signal</a:t>
            </a:r>
          </a:p>
          <a:p>
            <a:pPr marL="514350" lvl="0" indent="-285750" algn="l" rtl="0">
              <a:lnSpc>
                <a:spcPct val="100000"/>
              </a:lnSpc>
              <a:spcBef>
                <a:spcPts val="0"/>
              </a:spcBef>
              <a:spcAft>
                <a:spcPts val="0"/>
              </a:spcAft>
              <a:buFont typeface="Arial" panose="020B0604020202020204" pitchFamily="34" charset="0"/>
              <a:buChar char="•"/>
            </a:pPr>
            <a:r>
              <a:rPr lang="en-US" sz="1600" b="1" dirty="0">
                <a:solidFill>
                  <a:srgbClr val="434343"/>
                </a:solidFill>
              </a:rPr>
              <a:t>Speaker Identification</a:t>
            </a:r>
          </a:p>
          <a:p>
            <a:pPr marL="457200" lvl="0" indent="-228600" algn="l" rtl="0">
              <a:lnSpc>
                <a:spcPct val="100000"/>
              </a:lnSpc>
              <a:spcBef>
                <a:spcPts val="0"/>
              </a:spcBef>
              <a:spcAft>
                <a:spcPts val="0"/>
              </a:spcAft>
              <a:buNone/>
            </a:pPr>
            <a:endParaRPr lang="en-US" sz="1600" b="1" dirty="0">
              <a:solidFill>
                <a:srgbClr val="434343"/>
              </a:solidFill>
            </a:endParaRPr>
          </a:p>
        </p:txBody>
      </p:sp>
      <p:sp>
        <p:nvSpPr>
          <p:cNvPr id="159" name="Google Shape;159;p34"/>
          <p:cNvSpPr txBox="1">
            <a:spLocks noGrp="1"/>
          </p:cNvSpPr>
          <p:nvPr>
            <p:ph type="ctrTitle"/>
          </p:nvPr>
        </p:nvSpPr>
        <p:spPr>
          <a:xfrm>
            <a:off x="1528922" y="317131"/>
            <a:ext cx="6086155"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FUTURE WORK</a:t>
            </a:r>
            <a:endParaRPr dirty="0"/>
          </a:p>
        </p:txBody>
      </p:sp>
    </p:spTree>
    <p:extLst>
      <p:ext uri="{BB962C8B-B14F-4D97-AF65-F5344CB8AC3E}">
        <p14:creationId xmlns:p14="http://schemas.microsoft.com/office/powerpoint/2010/main" val="21541199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56"/>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THANKS</a:t>
            </a:r>
            <a:endParaRPr dirty="0"/>
          </a:p>
        </p:txBody>
      </p:sp>
      <p:sp>
        <p:nvSpPr>
          <p:cNvPr id="663" name="Google Shape;663;p56"/>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434343"/>
              </a:buClr>
              <a:buSzPts val="1100"/>
              <a:buFont typeface="Arial"/>
              <a:buNone/>
            </a:pPr>
            <a:r>
              <a:rPr lang="en-IN" dirty="0">
                <a:solidFill>
                  <a:srgbClr val="434343"/>
                </a:solidFill>
              </a:rPr>
              <a:t>Team 11</a:t>
            </a:r>
            <a:endParaRPr dirty="0"/>
          </a:p>
        </p:txBody>
      </p:sp>
      <p:cxnSp>
        <p:nvCxnSpPr>
          <p:cNvPr id="664" name="Google Shape;664;p56"/>
          <p:cNvCxnSpPr/>
          <p:nvPr/>
        </p:nvCxnSpPr>
        <p:spPr>
          <a:xfrm rot="10800000">
            <a:off x="8156400" y="630088"/>
            <a:ext cx="1236300" cy="0"/>
          </a:xfrm>
          <a:prstGeom prst="straightConnector1">
            <a:avLst/>
          </a:prstGeom>
          <a:noFill/>
          <a:ln w="9525" cap="flat" cmpd="sng">
            <a:solidFill>
              <a:srgbClr val="595959"/>
            </a:solidFill>
            <a:prstDash val="solid"/>
            <a:round/>
            <a:headEnd type="none" w="med" len="med"/>
            <a:tailEnd type="none" w="med" len="med"/>
          </a:ln>
        </p:spPr>
      </p:cxnSp>
      <p:cxnSp>
        <p:nvCxnSpPr>
          <p:cNvPr id="677" name="Google Shape;677;p56"/>
          <p:cNvCxnSpPr/>
          <p:nvPr/>
        </p:nvCxnSpPr>
        <p:spPr>
          <a:xfrm rot="10800000">
            <a:off x="-125" y="4765850"/>
            <a:ext cx="958500" cy="0"/>
          </a:xfrm>
          <a:prstGeom prst="straightConnector1">
            <a:avLst/>
          </a:prstGeom>
          <a:noFill/>
          <a:ln w="9525" cap="flat" cmpd="sng">
            <a:solidFill>
              <a:srgbClr val="595959"/>
            </a:solidFill>
            <a:prstDash val="solid"/>
            <a:round/>
            <a:headEnd type="none" w="med" len="med"/>
            <a:tailEnd type="none" w="med" len="med"/>
          </a:ln>
        </p:spPr>
      </p:cxnSp>
      <p:pic>
        <p:nvPicPr>
          <p:cNvPr id="3" name="Picture 2">
            <a:extLst>
              <a:ext uri="{FF2B5EF4-FFF2-40B4-BE49-F238E27FC236}">
                <a16:creationId xmlns:a16="http://schemas.microsoft.com/office/drawing/2014/main" id="{40986414-3B27-4976-B415-B392A2D64975}"/>
              </a:ext>
            </a:extLst>
          </p:cNvPr>
          <p:cNvPicPr>
            <a:picLocks noChangeAspect="1"/>
          </p:cNvPicPr>
          <p:nvPr/>
        </p:nvPicPr>
        <p:blipFill>
          <a:blip r:embed="rId3"/>
          <a:stretch>
            <a:fillRect/>
          </a:stretch>
        </p:blipFill>
        <p:spPr>
          <a:xfrm>
            <a:off x="668125" y="4159545"/>
            <a:ext cx="3639556" cy="51058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77"/>
                                        </p:tgtEl>
                                        <p:attrNameLst>
                                          <p:attrName>style.visibility</p:attrName>
                                        </p:attrNameLst>
                                      </p:cBhvr>
                                      <p:to>
                                        <p:strVal val="visible"/>
                                      </p:to>
                                    </p:set>
                                    <p:anim calcmode="lin" valueType="num">
                                      <p:cBhvr additive="base">
                                        <p:cTn id="7" dur="1400"/>
                                        <p:tgtEl>
                                          <p:spTgt spid="677"/>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664"/>
                                        </p:tgtEl>
                                        <p:attrNameLst>
                                          <p:attrName>style.visibility</p:attrName>
                                        </p:attrNameLst>
                                      </p:cBhvr>
                                      <p:to>
                                        <p:strVal val="visible"/>
                                      </p:to>
                                    </p:set>
                                    <p:anim calcmode="lin" valueType="num">
                                      <p:cBhvr additive="base">
                                        <p:cTn id="10" dur="1400"/>
                                        <p:tgtEl>
                                          <p:spTgt spid="66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6"/>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a:t>
            </a:r>
            <a:r>
              <a:rPr lang="en-IN" dirty="0"/>
              <a:t>p</a:t>
            </a:r>
            <a:r>
              <a:rPr lang="en" dirty="0"/>
              <a:t>och Estimation</a:t>
            </a:r>
            <a:endParaRPr dirty="0"/>
          </a:p>
        </p:txBody>
      </p:sp>
      <p:sp>
        <p:nvSpPr>
          <p:cNvPr id="192" name="Google Shape;192;p36"/>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93" name="Google Shape;193;p36"/>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 Statement</a:t>
            </a:r>
            <a:endParaRPr dirty="0"/>
          </a:p>
        </p:txBody>
      </p:sp>
      <p:cxnSp>
        <p:nvCxnSpPr>
          <p:cNvPr id="194" name="Google Shape;194;p36"/>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2609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1000"/>
                                        <p:tgtEl>
                                          <p:spTgt spid="194"/>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2"/>
                                        </p:tgtEl>
                                        <p:attrNameLst>
                                          <p:attrName>style.visibility</p:attrName>
                                        </p:attrNameLst>
                                      </p:cBhvr>
                                      <p:to>
                                        <p:strVal val="visible"/>
                                      </p:to>
                                    </p:set>
                                    <p:animEffect transition="in" filter="fade">
                                      <p:cBhvr>
                                        <p:cTn id="11"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Epoch Production</a:t>
            </a:r>
            <a:endParaRPr dirty="0"/>
          </a:p>
        </p:txBody>
      </p:sp>
      <p:sp>
        <p:nvSpPr>
          <p:cNvPr id="160" name="Google Shape;160;p34"/>
          <p:cNvSpPr txBox="1"/>
          <p:nvPr/>
        </p:nvSpPr>
        <p:spPr>
          <a:xfrm>
            <a:off x="1364944" y="4150519"/>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dirty="0">
                <a:solidFill>
                  <a:srgbClr val="434343"/>
                </a:solidFill>
                <a:latin typeface="Roboto Condensed Light"/>
                <a:ea typeface="Roboto Condensed Light"/>
                <a:cs typeface="Roboto Condensed Light"/>
                <a:sym typeface="Roboto Condensed Light"/>
              </a:rPr>
              <a:t>Human Production S</a:t>
            </a:r>
            <a:r>
              <a:rPr lang="en-IN" sz="1000" dirty="0">
                <a:solidFill>
                  <a:srgbClr val="434343"/>
                </a:solidFill>
                <a:latin typeface="Roboto Condensed Light"/>
                <a:ea typeface="Roboto Condensed Light"/>
                <a:cs typeface="Roboto Condensed Light"/>
                <a:sym typeface="Roboto Condensed Light"/>
              </a:rPr>
              <a:t>y</a:t>
            </a:r>
            <a:r>
              <a:rPr lang="en" sz="1000" dirty="0">
                <a:solidFill>
                  <a:srgbClr val="434343"/>
                </a:solidFill>
                <a:latin typeface="Roboto Condensed Light"/>
                <a:ea typeface="Roboto Condensed Light"/>
                <a:cs typeface="Roboto Condensed Light"/>
                <a:sym typeface="Roboto Condensed Light"/>
              </a:rPr>
              <a:t>stem </a:t>
            </a:r>
            <a:endParaRPr sz="1000" dirty="0">
              <a:latin typeface="Roboto Condensed Light"/>
              <a:ea typeface="Roboto Condensed Light"/>
              <a:cs typeface="Roboto Condensed Light"/>
              <a:sym typeface="Roboto Condensed Light"/>
            </a:endParaRPr>
          </a:p>
        </p:txBody>
      </p:sp>
      <p:pic>
        <p:nvPicPr>
          <p:cNvPr id="5" name="Picture 4" descr="Diagram, schematic&#10;&#10;Description automatically generated">
            <a:extLst>
              <a:ext uri="{FF2B5EF4-FFF2-40B4-BE49-F238E27FC236}">
                <a16:creationId xmlns:a16="http://schemas.microsoft.com/office/drawing/2014/main" id="{E7629EE1-D3FC-43A0-A44C-5D74C0307D9B}"/>
              </a:ext>
            </a:extLst>
          </p:cNvPr>
          <p:cNvPicPr>
            <a:picLocks noChangeAspect="1"/>
          </p:cNvPicPr>
          <p:nvPr/>
        </p:nvPicPr>
        <p:blipFill rotWithShape="1">
          <a:blip r:embed="rId3">
            <a:clrChange>
              <a:clrFrom>
                <a:srgbClr val="FFFFFF"/>
              </a:clrFrom>
              <a:clrTo>
                <a:srgbClr val="FFFFFF">
                  <a:alpha val="0"/>
                </a:srgbClr>
              </a:clrTo>
            </a:clrChange>
          </a:blip>
          <a:srcRect b="9364"/>
          <a:stretch/>
        </p:blipFill>
        <p:spPr>
          <a:xfrm>
            <a:off x="1235556" y="941055"/>
            <a:ext cx="6672887" cy="3209464"/>
          </a:xfrm>
          <a:prstGeom prst="rect">
            <a:avLst/>
          </a:prstGeom>
        </p:spPr>
      </p:pic>
      <p:pic>
        <p:nvPicPr>
          <p:cNvPr id="6" name="Picture 5">
            <a:extLst>
              <a:ext uri="{FF2B5EF4-FFF2-40B4-BE49-F238E27FC236}">
                <a16:creationId xmlns:a16="http://schemas.microsoft.com/office/drawing/2014/main" id="{775A10D1-47D8-4E2A-A7BB-30D8070D1372}"/>
              </a:ext>
            </a:extLst>
          </p:cNvPr>
          <p:cNvPicPr>
            <a:picLocks noChangeAspect="1"/>
          </p:cNvPicPr>
          <p:nvPr/>
        </p:nvPicPr>
        <p:blipFill rotWithShape="1">
          <a:blip r:embed="rId4"/>
          <a:srcRect l="13684" t="39699" r="8939" b="44129"/>
          <a:stretch/>
        </p:blipFill>
        <p:spPr>
          <a:xfrm>
            <a:off x="6604299" y="2404585"/>
            <a:ext cx="2154270" cy="334330"/>
          </a:xfrm>
          <a:prstGeom prst="rect">
            <a:avLst/>
          </a:prstGeom>
          <a:ln>
            <a:solidFill>
              <a:schemeClr val="tx1"/>
            </a:solidFill>
          </a:ln>
        </p:spPr>
      </p:pic>
      <p:cxnSp>
        <p:nvCxnSpPr>
          <p:cNvPr id="3" name="Straight Arrow Connector 2">
            <a:extLst>
              <a:ext uri="{FF2B5EF4-FFF2-40B4-BE49-F238E27FC236}">
                <a16:creationId xmlns:a16="http://schemas.microsoft.com/office/drawing/2014/main" id="{B0D1EC35-9DAF-4A26-828B-882716AE4B17}"/>
              </a:ext>
            </a:extLst>
          </p:cNvPr>
          <p:cNvCxnSpPr/>
          <p:nvPr/>
        </p:nvCxnSpPr>
        <p:spPr>
          <a:xfrm>
            <a:off x="5347504" y="2164466"/>
            <a:ext cx="1256795" cy="2401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6548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ECC532-2F18-4D59-8847-55CC7722D392}"/>
              </a:ext>
            </a:extLst>
          </p:cNvPr>
          <p:cNvSpPr>
            <a:spLocks noGrp="1"/>
          </p:cNvSpPr>
          <p:nvPr>
            <p:ph type="ctrTitle"/>
          </p:nvPr>
        </p:nvSpPr>
        <p:spPr/>
        <p:txBody>
          <a:bodyPr/>
          <a:lstStyle/>
          <a:p>
            <a:r>
              <a:rPr lang="en-IN" dirty="0"/>
              <a:t>Speech signal &amp; Epoch locations</a:t>
            </a:r>
          </a:p>
        </p:txBody>
      </p:sp>
      <p:pic>
        <p:nvPicPr>
          <p:cNvPr id="5" name="Picture 4">
            <a:extLst>
              <a:ext uri="{FF2B5EF4-FFF2-40B4-BE49-F238E27FC236}">
                <a16:creationId xmlns:a16="http://schemas.microsoft.com/office/drawing/2014/main" id="{59237788-D939-4AC8-95ED-C619021F588A}"/>
              </a:ext>
            </a:extLst>
          </p:cNvPr>
          <p:cNvPicPr>
            <a:picLocks noChangeAspect="1"/>
          </p:cNvPicPr>
          <p:nvPr/>
        </p:nvPicPr>
        <p:blipFill>
          <a:blip r:embed="rId2"/>
          <a:stretch>
            <a:fillRect/>
          </a:stretch>
        </p:blipFill>
        <p:spPr>
          <a:xfrm>
            <a:off x="3220114" y="1299050"/>
            <a:ext cx="4366955" cy="3242530"/>
          </a:xfrm>
          <a:prstGeom prst="rect">
            <a:avLst/>
          </a:prstGeom>
        </p:spPr>
      </p:pic>
      <p:sp>
        <p:nvSpPr>
          <p:cNvPr id="4" name="Google Shape;160;p34">
            <a:extLst>
              <a:ext uri="{FF2B5EF4-FFF2-40B4-BE49-F238E27FC236}">
                <a16:creationId xmlns:a16="http://schemas.microsoft.com/office/drawing/2014/main" id="{234A3EB4-96E3-47E1-AD74-9156617A839B}"/>
              </a:ext>
            </a:extLst>
          </p:cNvPr>
          <p:cNvSpPr txBox="1"/>
          <p:nvPr/>
        </p:nvSpPr>
        <p:spPr>
          <a:xfrm>
            <a:off x="481618" y="1766133"/>
            <a:ext cx="2412053" cy="2078317"/>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IN" sz="1600" dirty="0">
                <a:solidFill>
                  <a:srgbClr val="434343"/>
                </a:solidFill>
                <a:latin typeface="Roboto Condensed Light"/>
                <a:ea typeface="Roboto Condensed Light"/>
                <a:cs typeface="Roboto Condensed Light"/>
                <a:sym typeface="Roboto Condensed Light"/>
              </a:rPr>
              <a:t>Detecting Epoch Locations from Speech signal directly</a:t>
            </a:r>
          </a:p>
          <a:p>
            <a:pPr marL="0" lvl="0" indent="0" rtl="0">
              <a:spcBef>
                <a:spcPts val="0"/>
              </a:spcBef>
              <a:spcAft>
                <a:spcPts val="0"/>
              </a:spcAft>
              <a:buNone/>
            </a:pPr>
            <a:endParaRPr lang="en-IN" sz="1600" dirty="0">
              <a:latin typeface="Roboto Condensed Light"/>
              <a:ea typeface="Roboto Condensed Light"/>
              <a:cs typeface="Roboto Condensed Light"/>
              <a:sym typeface="Roboto Condensed Light"/>
            </a:endParaRPr>
          </a:p>
          <a:p>
            <a:pPr marL="0" lvl="0" indent="0" rtl="0">
              <a:spcBef>
                <a:spcPts val="0"/>
              </a:spcBef>
              <a:spcAft>
                <a:spcPts val="0"/>
              </a:spcAft>
              <a:buNone/>
            </a:pPr>
            <a:r>
              <a:rPr lang="en-IN" sz="1600" dirty="0">
                <a:latin typeface="Roboto Condensed Light"/>
                <a:ea typeface="Roboto Condensed Light"/>
                <a:cs typeface="Roboto Condensed Light"/>
                <a:sym typeface="Roboto Condensed Light"/>
              </a:rPr>
              <a:t>Instead of EGG signal</a:t>
            </a:r>
            <a:endParaRPr sz="1600" dirty="0">
              <a:latin typeface="Roboto Condensed Light"/>
              <a:ea typeface="Roboto Condensed Light"/>
              <a:cs typeface="Roboto Condensed Light"/>
              <a:sym typeface="Roboto Condensed Light"/>
            </a:endParaRPr>
          </a:p>
        </p:txBody>
      </p:sp>
      <p:sp>
        <p:nvSpPr>
          <p:cNvPr id="2" name="Oval 1">
            <a:extLst>
              <a:ext uri="{FF2B5EF4-FFF2-40B4-BE49-F238E27FC236}">
                <a16:creationId xmlns:a16="http://schemas.microsoft.com/office/drawing/2014/main" id="{268027FE-8B50-42D6-BF17-958D2DD47A07}"/>
              </a:ext>
            </a:extLst>
          </p:cNvPr>
          <p:cNvSpPr/>
          <p:nvPr/>
        </p:nvSpPr>
        <p:spPr>
          <a:xfrm flipV="1">
            <a:off x="4989195" y="2681289"/>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AFBE871B-CF91-49A9-A847-59B218A8C0D1}"/>
              </a:ext>
            </a:extLst>
          </p:cNvPr>
          <p:cNvSpPr/>
          <p:nvPr/>
        </p:nvSpPr>
        <p:spPr>
          <a:xfrm flipV="1">
            <a:off x="4690110" y="3066099"/>
            <a:ext cx="45719" cy="457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Google Shape;160;p34">
            <a:extLst>
              <a:ext uri="{FF2B5EF4-FFF2-40B4-BE49-F238E27FC236}">
                <a16:creationId xmlns:a16="http://schemas.microsoft.com/office/drawing/2014/main" id="{240F2941-AB9C-4DCD-88E4-03CDE47E8F9B}"/>
              </a:ext>
            </a:extLst>
          </p:cNvPr>
          <p:cNvSpPr txBox="1"/>
          <p:nvPr/>
        </p:nvSpPr>
        <p:spPr>
          <a:xfrm>
            <a:off x="4989195" y="2479834"/>
            <a:ext cx="649060" cy="494348"/>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IN" dirty="0">
                <a:solidFill>
                  <a:srgbClr val="FF0000"/>
                </a:solidFill>
                <a:latin typeface="Roboto Condensed Light"/>
                <a:ea typeface="Roboto Condensed Light"/>
                <a:cs typeface="Roboto Condensed Light"/>
                <a:sym typeface="Roboto Condensed Light"/>
              </a:rPr>
              <a:t>GOI</a:t>
            </a:r>
            <a:endParaRPr dirty="0">
              <a:solidFill>
                <a:srgbClr val="FF0000"/>
              </a:solidFill>
              <a:latin typeface="Roboto Condensed Light"/>
              <a:ea typeface="Roboto Condensed Light"/>
              <a:cs typeface="Roboto Condensed Light"/>
              <a:sym typeface="Roboto Condensed Light"/>
            </a:endParaRPr>
          </a:p>
        </p:txBody>
      </p:sp>
      <p:sp>
        <p:nvSpPr>
          <p:cNvPr id="8" name="Google Shape;160;p34">
            <a:extLst>
              <a:ext uri="{FF2B5EF4-FFF2-40B4-BE49-F238E27FC236}">
                <a16:creationId xmlns:a16="http://schemas.microsoft.com/office/drawing/2014/main" id="{976CA409-ADF0-43BE-A4E6-C99419368059}"/>
              </a:ext>
            </a:extLst>
          </p:cNvPr>
          <p:cNvSpPr txBox="1"/>
          <p:nvPr/>
        </p:nvSpPr>
        <p:spPr>
          <a:xfrm>
            <a:off x="4338222" y="2818925"/>
            <a:ext cx="649060" cy="494348"/>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IN" dirty="0">
                <a:solidFill>
                  <a:srgbClr val="00B050"/>
                </a:solidFill>
                <a:latin typeface="Roboto Condensed Light"/>
                <a:ea typeface="Roboto Condensed Light"/>
                <a:cs typeface="Roboto Condensed Light"/>
                <a:sym typeface="Roboto Condensed Light"/>
              </a:rPr>
              <a:t>GCI</a:t>
            </a:r>
            <a:endParaRPr dirty="0">
              <a:solidFill>
                <a:srgbClr val="00B050"/>
              </a:solidFill>
              <a:latin typeface="Roboto Condensed Light"/>
              <a:ea typeface="Roboto Condensed Light"/>
              <a:cs typeface="Roboto Condensed Light"/>
              <a:sym typeface="Roboto Condensed Light"/>
            </a:endParaRPr>
          </a:p>
        </p:txBody>
      </p:sp>
    </p:spTree>
    <p:extLst>
      <p:ext uri="{BB962C8B-B14F-4D97-AF65-F5344CB8AC3E}">
        <p14:creationId xmlns:p14="http://schemas.microsoft.com/office/powerpoint/2010/main" val="2006250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6"/>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Related Work</a:t>
            </a:r>
            <a:endParaRPr dirty="0"/>
          </a:p>
        </p:txBody>
      </p:sp>
      <p:sp>
        <p:nvSpPr>
          <p:cNvPr id="192" name="Google Shape;192;p36"/>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193" name="Google Shape;193;p36"/>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Existing Approach</a:t>
            </a:r>
            <a:endParaRPr dirty="0"/>
          </a:p>
        </p:txBody>
      </p:sp>
      <p:cxnSp>
        <p:nvCxnSpPr>
          <p:cNvPr id="194" name="Google Shape;194;p36"/>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36016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1000"/>
                                        <p:tgtEl>
                                          <p:spTgt spid="194"/>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2"/>
                                        </p:tgtEl>
                                        <p:attrNameLst>
                                          <p:attrName>style.visibility</p:attrName>
                                        </p:attrNameLst>
                                      </p:cBhvr>
                                      <p:to>
                                        <p:strVal val="visible"/>
                                      </p:to>
                                    </p:set>
                                    <p:animEffect transition="in" filter="fade">
                                      <p:cBhvr>
                                        <p:cTn id="11"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606490" y="974180"/>
            <a:ext cx="6919200" cy="3510600"/>
          </a:xfrm>
          <a:prstGeom prst="rect">
            <a:avLst/>
          </a:prstGeom>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None/>
            </a:pPr>
            <a:r>
              <a:rPr lang="en-US" sz="1600" b="1" dirty="0">
                <a:solidFill>
                  <a:srgbClr val="434343"/>
                </a:solidFill>
              </a:rPr>
              <a:t>VMD</a:t>
            </a:r>
            <a:endParaRPr lang="en-US" sz="1600" dirty="0">
              <a:solidFill>
                <a:srgbClr val="434343"/>
              </a:solidFill>
            </a:endParaRPr>
          </a:p>
          <a:p>
            <a:pPr marL="457200" lvl="0" indent="-228600" algn="l" rtl="0">
              <a:lnSpc>
                <a:spcPct val="100000"/>
              </a:lnSpc>
              <a:spcBef>
                <a:spcPts val="0"/>
              </a:spcBef>
              <a:spcAft>
                <a:spcPts val="0"/>
              </a:spcAft>
              <a:buNone/>
            </a:pPr>
            <a:endParaRPr lang="en-US" sz="1600" dirty="0">
              <a:solidFill>
                <a:srgbClr val="434343"/>
              </a:solidFill>
            </a:endParaRPr>
          </a:p>
          <a:p>
            <a:pPr marL="457200" lvl="0" indent="-228600" algn="l" rtl="0">
              <a:lnSpc>
                <a:spcPct val="100000"/>
              </a:lnSpc>
              <a:spcBef>
                <a:spcPts val="0"/>
              </a:spcBef>
              <a:spcAft>
                <a:spcPts val="0"/>
              </a:spcAft>
              <a:buNone/>
            </a:pPr>
            <a:endParaRPr lang="en-US" sz="1600" dirty="0">
              <a:solidFill>
                <a:srgbClr val="434343"/>
              </a:solidFill>
            </a:endParaRPr>
          </a:p>
          <a:p>
            <a:pPr marL="457200" lvl="0" indent="-228600" algn="l" rtl="0">
              <a:lnSpc>
                <a:spcPct val="100000"/>
              </a:lnSpc>
              <a:spcBef>
                <a:spcPts val="0"/>
              </a:spcBef>
              <a:spcAft>
                <a:spcPts val="0"/>
              </a:spcAft>
              <a:buNone/>
            </a:pPr>
            <a:endParaRPr lang="en-US" sz="1600" dirty="0">
              <a:solidFill>
                <a:srgbClr val="434343"/>
              </a:solidFill>
            </a:endParaRPr>
          </a:p>
        </p:txBody>
      </p:sp>
      <p:sp>
        <p:nvSpPr>
          <p:cNvPr id="159" name="Google Shape;159;p34"/>
          <p:cNvSpPr txBox="1">
            <a:spLocks noGrp="1"/>
          </p:cNvSpPr>
          <p:nvPr>
            <p:ph type="ctrTitle"/>
          </p:nvPr>
        </p:nvSpPr>
        <p:spPr>
          <a:xfrm>
            <a:off x="1528922" y="317131"/>
            <a:ext cx="6086155"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MAJOR WORKS IN EPOCH ESTIMATION</a:t>
            </a:r>
            <a:endParaRPr dirty="0"/>
          </a:p>
        </p:txBody>
      </p:sp>
      <p:pic>
        <p:nvPicPr>
          <p:cNvPr id="5" name="Picture 4">
            <a:extLst>
              <a:ext uri="{FF2B5EF4-FFF2-40B4-BE49-F238E27FC236}">
                <a16:creationId xmlns:a16="http://schemas.microsoft.com/office/drawing/2014/main" id="{7FE0CFBB-4F92-4CF8-9591-5E24BD1BA1C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691482" y="1167220"/>
            <a:ext cx="5275927" cy="3850640"/>
          </a:xfrm>
          <a:prstGeom prst="rect">
            <a:avLst/>
          </a:prstGeom>
        </p:spPr>
      </p:pic>
      <p:sp>
        <p:nvSpPr>
          <p:cNvPr id="6" name="Google Shape;158;p34">
            <a:extLst>
              <a:ext uri="{FF2B5EF4-FFF2-40B4-BE49-F238E27FC236}">
                <a16:creationId xmlns:a16="http://schemas.microsoft.com/office/drawing/2014/main" id="{2EC0F0CD-F55A-497E-BCA9-C8DA7C6B4693}"/>
              </a:ext>
            </a:extLst>
          </p:cNvPr>
          <p:cNvSpPr txBox="1">
            <a:spLocks/>
          </p:cNvSpPr>
          <p:nvPr/>
        </p:nvSpPr>
        <p:spPr>
          <a:xfrm>
            <a:off x="7129969" y="1112292"/>
            <a:ext cx="1799718" cy="10379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9400" algn="l" rtl="0">
              <a:lnSpc>
                <a:spcPct val="115000"/>
              </a:lnSpc>
              <a:spcBef>
                <a:spcPts val="0"/>
              </a:spcBef>
              <a:spcAft>
                <a:spcPts val="0"/>
              </a:spcAft>
              <a:buClr>
                <a:srgbClr val="434343"/>
              </a:buClr>
              <a:buSzPts val="8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1pPr>
            <a:lvl2pPr marL="914400" marR="0" lvl="1"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9pPr>
          </a:lstStyle>
          <a:p>
            <a:pPr indent="-228600">
              <a:lnSpc>
                <a:spcPct val="100000"/>
              </a:lnSpc>
              <a:buFont typeface="Nunito Light"/>
              <a:buNone/>
            </a:pPr>
            <a:r>
              <a:rPr lang="en-US" sz="900" dirty="0">
                <a:solidFill>
                  <a:srgbClr val="434343"/>
                </a:solidFill>
              </a:rPr>
              <a:t>	</a:t>
            </a:r>
            <a:r>
              <a:rPr lang="en-US" sz="900" u="sng" dirty="0">
                <a:solidFill>
                  <a:srgbClr val="434343"/>
                </a:solidFill>
              </a:rPr>
              <a:t>Source:</a:t>
            </a:r>
          </a:p>
          <a:p>
            <a:pPr indent="-228600">
              <a:lnSpc>
                <a:spcPct val="100000"/>
              </a:lnSpc>
              <a:buFont typeface="Nunito Light"/>
              <a:buNone/>
            </a:pPr>
            <a:r>
              <a:rPr lang="en-US" sz="900" dirty="0">
                <a:solidFill>
                  <a:srgbClr val="434343"/>
                </a:solidFill>
              </a:rPr>
              <a:t>	Epoch Estimation from Emotional Speech Signals Using Variational Mode Decomposition</a:t>
            </a:r>
          </a:p>
          <a:p>
            <a:pPr indent="-228600">
              <a:lnSpc>
                <a:spcPct val="100000"/>
              </a:lnSpc>
              <a:buFont typeface="Nunito Light"/>
              <a:buNone/>
            </a:pPr>
            <a:r>
              <a:rPr lang="en-US" sz="900" dirty="0">
                <a:solidFill>
                  <a:srgbClr val="434343"/>
                </a:solidFill>
              </a:rPr>
              <a:t>	[Paper]</a:t>
            </a:r>
          </a:p>
        </p:txBody>
      </p:sp>
    </p:spTree>
    <p:extLst>
      <p:ext uri="{BB962C8B-B14F-4D97-AF65-F5344CB8AC3E}">
        <p14:creationId xmlns:p14="http://schemas.microsoft.com/office/powerpoint/2010/main" val="3087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528922" y="317131"/>
            <a:ext cx="6086155"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MAJOR WORKS IN EPOCH ESTIMATION</a:t>
            </a:r>
            <a:endParaRPr dirty="0"/>
          </a:p>
        </p:txBody>
      </p:sp>
      <p:sp>
        <p:nvSpPr>
          <p:cNvPr id="6" name="Google Shape;158;p34">
            <a:extLst>
              <a:ext uri="{FF2B5EF4-FFF2-40B4-BE49-F238E27FC236}">
                <a16:creationId xmlns:a16="http://schemas.microsoft.com/office/drawing/2014/main" id="{33388DD6-3741-48C4-BF37-4184E59C4002}"/>
              </a:ext>
            </a:extLst>
          </p:cNvPr>
          <p:cNvSpPr txBox="1">
            <a:spLocks/>
          </p:cNvSpPr>
          <p:nvPr/>
        </p:nvSpPr>
        <p:spPr>
          <a:xfrm>
            <a:off x="758890" y="1126580"/>
            <a:ext cx="6919200" cy="3510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9400" algn="l" rtl="0">
              <a:lnSpc>
                <a:spcPct val="115000"/>
              </a:lnSpc>
              <a:spcBef>
                <a:spcPts val="0"/>
              </a:spcBef>
              <a:spcAft>
                <a:spcPts val="0"/>
              </a:spcAft>
              <a:buClr>
                <a:srgbClr val="434343"/>
              </a:buClr>
              <a:buSzPts val="8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1pPr>
            <a:lvl2pPr marL="914400" marR="0" lvl="1"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9pPr>
          </a:lstStyle>
          <a:p>
            <a:pPr indent="-228600">
              <a:lnSpc>
                <a:spcPct val="100000"/>
              </a:lnSpc>
              <a:buFont typeface="Nunito Light"/>
              <a:buNone/>
            </a:pPr>
            <a:r>
              <a:rPr lang="en-US" sz="1600" b="1" dirty="0">
                <a:solidFill>
                  <a:srgbClr val="434343"/>
                </a:solidFill>
              </a:rPr>
              <a:t>VMD</a:t>
            </a:r>
            <a:endParaRPr lang="en-US" sz="1600" dirty="0">
              <a:solidFill>
                <a:srgbClr val="434343"/>
              </a:solidFill>
            </a:endParaRPr>
          </a:p>
          <a:p>
            <a:pPr indent="-228600">
              <a:lnSpc>
                <a:spcPct val="100000"/>
              </a:lnSpc>
              <a:buFont typeface="Nunito Light"/>
              <a:buNone/>
            </a:pPr>
            <a:endParaRPr lang="en-US" sz="1600" dirty="0">
              <a:solidFill>
                <a:srgbClr val="434343"/>
              </a:solidFill>
            </a:endParaRPr>
          </a:p>
          <a:p>
            <a:pPr indent="-228600">
              <a:lnSpc>
                <a:spcPct val="100000"/>
              </a:lnSpc>
              <a:buFont typeface="Nunito Light"/>
              <a:buNone/>
            </a:pPr>
            <a:endParaRPr lang="en-US" sz="1600" dirty="0">
              <a:solidFill>
                <a:srgbClr val="434343"/>
              </a:solidFill>
            </a:endParaRPr>
          </a:p>
          <a:p>
            <a:pPr indent="-228600">
              <a:lnSpc>
                <a:spcPct val="100000"/>
              </a:lnSpc>
              <a:buFont typeface="Nunito Light"/>
              <a:buNone/>
            </a:pPr>
            <a:r>
              <a:rPr lang="en-US" sz="1600" b="1" dirty="0">
                <a:solidFill>
                  <a:srgbClr val="434343"/>
                </a:solidFill>
              </a:rPr>
              <a:t>Iterative approach</a:t>
            </a:r>
          </a:p>
          <a:p>
            <a:pPr indent="-228600">
              <a:lnSpc>
                <a:spcPct val="100000"/>
              </a:lnSpc>
              <a:buFont typeface="Nunito Light"/>
              <a:buNone/>
            </a:pPr>
            <a:endParaRPr lang="en-US" sz="1600" dirty="0">
              <a:solidFill>
                <a:srgbClr val="434343"/>
              </a:solidFill>
            </a:endParaRPr>
          </a:p>
          <a:p>
            <a:pPr indent="-228600">
              <a:lnSpc>
                <a:spcPct val="100000"/>
              </a:lnSpc>
              <a:buFont typeface="Nunito Light"/>
              <a:buNone/>
            </a:pPr>
            <a:r>
              <a:rPr lang="en-US" sz="1600" b="1" dirty="0">
                <a:solidFill>
                  <a:srgbClr val="434343"/>
                </a:solidFill>
              </a:rPr>
              <a:t>Mode Mixing </a:t>
            </a:r>
            <a:r>
              <a:rPr lang="en-US" sz="1600" dirty="0">
                <a:solidFill>
                  <a:srgbClr val="434343"/>
                </a:solidFill>
              </a:rPr>
              <a:t>occurs when frequency of neighboring modes is near</a:t>
            </a:r>
          </a:p>
          <a:p>
            <a:pPr indent="-228600">
              <a:lnSpc>
                <a:spcPct val="100000"/>
              </a:lnSpc>
              <a:buFont typeface="Nunito Light"/>
              <a:buNone/>
            </a:pPr>
            <a:endParaRPr lang="en-US" sz="1600" dirty="0">
              <a:solidFill>
                <a:srgbClr val="434343"/>
              </a:solidFill>
            </a:endParaRPr>
          </a:p>
        </p:txBody>
      </p:sp>
    </p:spTree>
    <p:extLst>
      <p:ext uri="{BB962C8B-B14F-4D97-AF65-F5344CB8AC3E}">
        <p14:creationId xmlns:p14="http://schemas.microsoft.com/office/powerpoint/2010/main" val="999177877"/>
      </p:ext>
    </p:extLst>
  </p:cSld>
  <p:clrMapOvr>
    <a:masterClrMapping/>
  </p:clrMapOvr>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1079</TotalTime>
  <Words>719</Words>
  <Application>Microsoft Office PowerPoint</Application>
  <PresentationFormat>On-screen Show (16:9)</PresentationFormat>
  <Paragraphs>152</Paragraphs>
  <Slides>32</Slides>
  <Notes>27</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41" baseType="lpstr">
      <vt:lpstr>Lato</vt:lpstr>
      <vt:lpstr>Nunito Light</vt:lpstr>
      <vt:lpstr>Exo 2</vt:lpstr>
      <vt:lpstr>Roboto Condensed Light</vt:lpstr>
      <vt:lpstr>Arial</vt:lpstr>
      <vt:lpstr>Fira Sans Extra Condensed Medium</vt:lpstr>
      <vt:lpstr>Roboto Condensed</vt:lpstr>
      <vt:lpstr>Tech Newsletter XL by Slidesgo</vt:lpstr>
      <vt:lpstr>Equation</vt:lpstr>
      <vt:lpstr>EPOCH ESTIMATION USING DMD</vt:lpstr>
      <vt:lpstr>PowerPoint Presentation</vt:lpstr>
      <vt:lpstr>TABLE OF CONTENTS</vt:lpstr>
      <vt:lpstr>Epoch Estimation</vt:lpstr>
      <vt:lpstr>Epoch Production</vt:lpstr>
      <vt:lpstr>Speech signal &amp; Epoch locations</vt:lpstr>
      <vt:lpstr>Related Work</vt:lpstr>
      <vt:lpstr>MAJOR WORKS IN EPOCH ESTIMATION</vt:lpstr>
      <vt:lpstr>MAJOR WORKS IN EPOCH ESTIMATION</vt:lpstr>
      <vt:lpstr>DATASET</vt:lpstr>
      <vt:lpstr>DMD</vt:lpstr>
      <vt:lpstr>DMD- Basic Theory</vt:lpstr>
      <vt:lpstr>DMD ALGORITHM </vt:lpstr>
      <vt:lpstr>PowerPoint Presentation</vt:lpstr>
      <vt:lpstr>DMD Algorithm</vt:lpstr>
      <vt:lpstr>DMD Code</vt:lpstr>
      <vt:lpstr>PROPOSED PIPELINE</vt:lpstr>
      <vt:lpstr>PROPOSED PIPELINE</vt:lpstr>
      <vt:lpstr>PROPOSED PIPELINE - CODE</vt:lpstr>
      <vt:lpstr>PROPOSED PIPELINE - CODE</vt:lpstr>
      <vt:lpstr>PROPOSED PIPELINE - CODE</vt:lpstr>
      <vt:lpstr>PROPOSED PIPELINE</vt:lpstr>
      <vt:lpstr>PROPOSED PIPELINE - CODE</vt:lpstr>
      <vt:lpstr>PROPOSED PIPELINE - CODE</vt:lpstr>
      <vt:lpstr>PROPOSED PIPELINE - CODE</vt:lpstr>
      <vt:lpstr>PROPOSED PIPELINE</vt:lpstr>
      <vt:lpstr>OUTPUT</vt:lpstr>
      <vt:lpstr>Apply for other speech frames</vt:lpstr>
      <vt:lpstr>OUTPUT</vt:lpstr>
      <vt:lpstr>FUTURE WORK</vt:lpstr>
      <vt:lpstr>FUTURE WORK</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EPOCH ESTIMATION</dc:title>
  <cp:lastModifiedBy>C R Asswin - [CB.EN.U4AIE19016]</cp:lastModifiedBy>
  <cp:revision>152</cp:revision>
  <dcterms:modified xsi:type="dcterms:W3CDTF">2022-05-11T03:52:25Z</dcterms:modified>
</cp:coreProperties>
</file>